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8" r:id="rId2"/>
    <p:sldId id="260" r:id="rId3"/>
    <p:sldId id="266" r:id="rId4"/>
    <p:sldId id="271" r:id="rId5"/>
    <p:sldId id="305" r:id="rId6"/>
    <p:sldId id="328"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6" r:id="rId25"/>
    <p:sldId id="325" r:id="rId26"/>
    <p:sldId id="304" r:id="rId27"/>
    <p:sldId id="278" r:id="rId28"/>
    <p:sldId id="327"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60"/>
  </p:normalViewPr>
  <p:slideViewPr>
    <p:cSldViewPr snapToGrid="0">
      <p:cViewPr>
        <p:scale>
          <a:sx n="67" d="100"/>
          <a:sy n="67" d="100"/>
        </p:scale>
        <p:origin x="648" y="5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sikanth Kotti" userId="5936ef4bc9609b54" providerId="LiveId" clId="{9B177D7C-3F1F-4F48-B7AC-FC16C1CB9A45}"/>
    <pc:docChg chg="undo custSel modSld">
      <pc:chgData name="Sasikanth Kotti" userId="5936ef4bc9609b54" providerId="LiveId" clId="{9B177D7C-3F1F-4F48-B7AC-FC16C1CB9A45}" dt="2021-07-07T08:30:05.884" v="98" actId="255"/>
      <pc:docMkLst>
        <pc:docMk/>
      </pc:docMkLst>
      <pc:sldChg chg="modSp">
        <pc:chgData name="Sasikanth Kotti" userId="5936ef4bc9609b54" providerId="LiveId" clId="{9B177D7C-3F1F-4F48-B7AC-FC16C1CB9A45}" dt="2021-07-07T08:16:35.043" v="16"/>
        <pc:sldMkLst>
          <pc:docMk/>
          <pc:sldMk cId="2598759119" sldId="318"/>
        </pc:sldMkLst>
        <pc:graphicFrameChg chg="mod">
          <ac:chgData name="Sasikanth Kotti" userId="5936ef4bc9609b54" providerId="LiveId" clId="{9B177D7C-3F1F-4F48-B7AC-FC16C1CB9A45}" dt="2021-07-07T08:16:35.043" v="16"/>
          <ac:graphicFrameMkLst>
            <pc:docMk/>
            <pc:sldMk cId="2598759119" sldId="318"/>
            <ac:graphicFrameMk id="3" creationId="{97004D1B-E63C-4DFE-91DB-CBDDDC081CE5}"/>
          </ac:graphicFrameMkLst>
        </pc:graphicFrameChg>
      </pc:sldChg>
      <pc:sldChg chg="modSp">
        <pc:chgData name="Sasikanth Kotti" userId="5936ef4bc9609b54" providerId="LiveId" clId="{9B177D7C-3F1F-4F48-B7AC-FC16C1CB9A45}" dt="2021-07-07T08:15:25.762" v="8"/>
        <pc:sldMkLst>
          <pc:docMk/>
          <pc:sldMk cId="3162076441" sldId="320"/>
        </pc:sldMkLst>
        <pc:graphicFrameChg chg="mod">
          <ac:chgData name="Sasikanth Kotti" userId="5936ef4bc9609b54" providerId="LiveId" clId="{9B177D7C-3F1F-4F48-B7AC-FC16C1CB9A45}" dt="2021-07-07T08:15:25.762" v="8"/>
          <ac:graphicFrameMkLst>
            <pc:docMk/>
            <pc:sldMk cId="3162076441" sldId="320"/>
            <ac:graphicFrameMk id="3" creationId="{F5BFBE20-5B25-49AC-B3BA-F1BC12E2464B}"/>
          </ac:graphicFrameMkLst>
        </pc:graphicFrameChg>
      </pc:sldChg>
      <pc:sldChg chg="modSp mod modAnim">
        <pc:chgData name="Sasikanth Kotti" userId="5936ef4bc9609b54" providerId="LiveId" clId="{9B177D7C-3F1F-4F48-B7AC-FC16C1CB9A45}" dt="2021-07-07T08:18:15.527" v="29" actId="14100"/>
        <pc:sldMkLst>
          <pc:docMk/>
          <pc:sldMk cId="88674319" sldId="322"/>
        </pc:sldMkLst>
        <pc:spChg chg="mod">
          <ac:chgData name="Sasikanth Kotti" userId="5936ef4bc9609b54" providerId="LiveId" clId="{9B177D7C-3F1F-4F48-B7AC-FC16C1CB9A45}" dt="2021-07-07T08:18:15.527" v="29" actId="14100"/>
          <ac:spMkLst>
            <pc:docMk/>
            <pc:sldMk cId="88674319" sldId="322"/>
            <ac:spMk id="2" creationId="{824F9E8C-579D-42B9-92DD-3C0E2FB17833}"/>
          </ac:spMkLst>
        </pc:spChg>
      </pc:sldChg>
      <pc:sldChg chg="addSp delSp modSp mod addAnim delAnim">
        <pc:chgData name="Sasikanth Kotti" userId="5936ef4bc9609b54" providerId="LiveId" clId="{9B177D7C-3F1F-4F48-B7AC-FC16C1CB9A45}" dt="2021-07-07T08:26:39.838" v="84" actId="1076"/>
        <pc:sldMkLst>
          <pc:docMk/>
          <pc:sldMk cId="3055001453" sldId="323"/>
        </pc:sldMkLst>
        <pc:spChg chg="add del">
          <ac:chgData name="Sasikanth Kotti" userId="5936ef4bc9609b54" providerId="LiveId" clId="{9B177D7C-3F1F-4F48-B7AC-FC16C1CB9A45}" dt="2021-07-07T08:21:41.581" v="62"/>
          <ac:spMkLst>
            <pc:docMk/>
            <pc:sldMk cId="3055001453" sldId="323"/>
            <ac:spMk id="7" creationId="{47110B18-62A1-466C-ADA6-DD85EA320440}"/>
          </ac:spMkLst>
        </pc:spChg>
        <pc:spChg chg="add del">
          <ac:chgData name="Sasikanth Kotti" userId="5936ef4bc9609b54" providerId="LiveId" clId="{9B177D7C-3F1F-4F48-B7AC-FC16C1CB9A45}" dt="2021-07-07T08:21:41.581" v="62"/>
          <ac:spMkLst>
            <pc:docMk/>
            <pc:sldMk cId="3055001453" sldId="323"/>
            <ac:spMk id="9" creationId="{B5318EFC-79F8-4D83-B8AD-00A1C7B99476}"/>
          </ac:spMkLst>
        </pc:spChg>
        <pc:picChg chg="add del mod">
          <ac:chgData name="Sasikanth Kotti" userId="5936ef4bc9609b54" providerId="LiveId" clId="{9B177D7C-3F1F-4F48-B7AC-FC16C1CB9A45}" dt="2021-07-07T08:20:04.209" v="58"/>
          <ac:picMkLst>
            <pc:docMk/>
            <pc:sldMk cId="3055001453" sldId="323"/>
            <ac:picMk id="5" creationId="{87DBE030-1CF6-406F-878C-CACA1CE26D9E}"/>
          </ac:picMkLst>
        </pc:picChg>
        <pc:picChg chg="add del">
          <ac:chgData name="Sasikanth Kotti" userId="5936ef4bc9609b54" providerId="LiveId" clId="{9B177D7C-3F1F-4F48-B7AC-FC16C1CB9A45}" dt="2021-07-07T08:21:34.389" v="60" actId="478"/>
          <ac:picMkLst>
            <pc:docMk/>
            <pc:sldMk cId="3055001453" sldId="323"/>
            <ac:picMk id="6" creationId="{C9BB0BA8-8966-4F57-8C0D-9FBED94A96A5}"/>
          </ac:picMkLst>
        </pc:picChg>
        <pc:picChg chg="del">
          <ac:chgData name="Sasikanth Kotti" userId="5936ef4bc9609b54" providerId="LiveId" clId="{9B177D7C-3F1F-4F48-B7AC-FC16C1CB9A45}" dt="2021-07-07T08:26:34.879" v="83" actId="478"/>
          <ac:picMkLst>
            <pc:docMk/>
            <pc:sldMk cId="3055001453" sldId="323"/>
            <ac:picMk id="10" creationId="{E8309FAB-5415-46CD-9EFC-89DD01C7FD45}"/>
          </ac:picMkLst>
        </pc:picChg>
        <pc:picChg chg="add del mod modCrop">
          <ac:chgData name="Sasikanth Kotti" userId="5936ef4bc9609b54" providerId="LiveId" clId="{9B177D7C-3F1F-4F48-B7AC-FC16C1CB9A45}" dt="2021-07-07T08:23:41.033" v="69" actId="478"/>
          <ac:picMkLst>
            <pc:docMk/>
            <pc:sldMk cId="3055001453" sldId="323"/>
            <ac:picMk id="12" creationId="{BEAD0F6F-AD7F-4B38-AE51-1860FA63CB13}"/>
          </ac:picMkLst>
        </pc:picChg>
        <pc:picChg chg="add del mod">
          <ac:chgData name="Sasikanth Kotti" userId="5936ef4bc9609b54" providerId="LiveId" clId="{9B177D7C-3F1F-4F48-B7AC-FC16C1CB9A45}" dt="2021-07-07T08:24:13.957" v="73" actId="478"/>
          <ac:picMkLst>
            <pc:docMk/>
            <pc:sldMk cId="3055001453" sldId="323"/>
            <ac:picMk id="14" creationId="{9FAB40A7-2309-4508-BD51-45EFCD93F772}"/>
          </ac:picMkLst>
        </pc:picChg>
        <pc:picChg chg="add del mod">
          <ac:chgData name="Sasikanth Kotti" userId="5936ef4bc9609b54" providerId="LiveId" clId="{9B177D7C-3F1F-4F48-B7AC-FC16C1CB9A45}" dt="2021-07-07T08:25:09.141" v="75" actId="478"/>
          <ac:picMkLst>
            <pc:docMk/>
            <pc:sldMk cId="3055001453" sldId="323"/>
            <ac:picMk id="16" creationId="{D815C88D-CFF5-4453-A7EF-C0DB43C2E21E}"/>
          </ac:picMkLst>
        </pc:picChg>
        <pc:picChg chg="add mod">
          <ac:chgData name="Sasikanth Kotti" userId="5936ef4bc9609b54" providerId="LiveId" clId="{9B177D7C-3F1F-4F48-B7AC-FC16C1CB9A45}" dt="2021-07-07T08:25:47.155" v="79" actId="1076"/>
          <ac:picMkLst>
            <pc:docMk/>
            <pc:sldMk cId="3055001453" sldId="323"/>
            <ac:picMk id="18" creationId="{4BE500F9-9DBC-4AAD-B5C2-02CEB4D04643}"/>
          </ac:picMkLst>
        </pc:picChg>
        <pc:picChg chg="add mod">
          <ac:chgData name="Sasikanth Kotti" userId="5936ef4bc9609b54" providerId="LiveId" clId="{9B177D7C-3F1F-4F48-B7AC-FC16C1CB9A45}" dt="2021-07-07T08:26:39.838" v="84" actId="1076"/>
          <ac:picMkLst>
            <pc:docMk/>
            <pc:sldMk cId="3055001453" sldId="323"/>
            <ac:picMk id="20" creationId="{A7667FA3-1129-4A71-ACA8-F3D0597F290A}"/>
          </ac:picMkLst>
        </pc:picChg>
        <pc:picChg chg="add del">
          <ac:chgData name="Sasikanth Kotti" userId="5936ef4bc9609b54" providerId="LiveId" clId="{9B177D7C-3F1F-4F48-B7AC-FC16C1CB9A45}" dt="2021-07-07T08:21:41.581" v="62"/>
          <ac:picMkLst>
            <pc:docMk/>
            <pc:sldMk cId="3055001453" sldId="323"/>
            <ac:picMk id="1025" creationId="{8286D093-051D-4A10-94CB-44F1CADD0D58}"/>
          </ac:picMkLst>
        </pc:picChg>
      </pc:sldChg>
      <pc:sldChg chg="modSp mod">
        <pc:chgData name="Sasikanth Kotti" userId="5936ef4bc9609b54" providerId="LiveId" clId="{9B177D7C-3F1F-4F48-B7AC-FC16C1CB9A45}" dt="2021-07-07T08:30:05.884" v="98" actId="255"/>
        <pc:sldMkLst>
          <pc:docMk/>
          <pc:sldMk cId="2115014654" sldId="326"/>
        </pc:sldMkLst>
        <pc:graphicFrameChg chg="mod modGraphic">
          <ac:chgData name="Sasikanth Kotti" userId="5936ef4bc9609b54" providerId="LiveId" clId="{9B177D7C-3F1F-4F48-B7AC-FC16C1CB9A45}" dt="2021-07-07T08:30:05.884" v="98" actId="255"/>
          <ac:graphicFrameMkLst>
            <pc:docMk/>
            <pc:sldMk cId="2115014654" sldId="326"/>
            <ac:graphicFrameMk id="2" creationId="{3E7143EB-4543-42B5-BC7D-553E7F262905}"/>
          </ac:graphicFrameMkLst>
        </pc:graphicFrameChg>
        <pc:graphicFrameChg chg="mod modGraphic">
          <ac:chgData name="Sasikanth Kotti" userId="5936ef4bc9609b54" providerId="LiveId" clId="{9B177D7C-3F1F-4F48-B7AC-FC16C1CB9A45}" dt="2021-07-07T08:29:00.273" v="90" actId="113"/>
          <ac:graphicFrameMkLst>
            <pc:docMk/>
            <pc:sldMk cId="2115014654" sldId="326"/>
            <ac:graphicFrameMk id="10" creationId="{143ADE8C-29B2-46D9-A722-6A6DF1ADA3DF}"/>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7/7/2021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7/7/2021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29</a:t>
            </a:fld>
            <a:endParaRPr lang="en-US" dirty="0"/>
          </a:p>
        </p:txBody>
      </p:sp>
    </p:spTree>
    <p:extLst>
      <p:ext uri="{BB962C8B-B14F-4D97-AF65-F5344CB8AC3E}">
        <p14:creationId xmlns:p14="http://schemas.microsoft.com/office/powerpoint/2010/main" val="3770199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7/7/2021</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7/7/2021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7/7/2021</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7/7/2021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7/7/2021</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7/7/2021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7/7/2021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7/7/2021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7/7/2021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7/7/2021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7/7/2021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7/7/2021</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tmp"/><Relationship Id="rId4" Type="http://schemas.openxmlformats.org/officeDocument/2006/relationships/image" Target="../media/image43.tm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24050.gradio.app/"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75199" y="1571348"/>
            <a:ext cx="8500062" cy="2760094"/>
          </a:xfrm>
        </p:spPr>
        <p:txBody>
          <a:bodyPr>
            <a:normAutofit/>
          </a:bodyPr>
          <a:lstStyle/>
          <a:p>
            <a:pPr algn="ctr"/>
            <a:r>
              <a:rPr lang="en-US" dirty="0"/>
              <a:t>Computer Vision</a:t>
            </a:r>
            <a:br>
              <a:rPr lang="en-US" dirty="0"/>
            </a:br>
            <a:br>
              <a:rPr lang="en-US" dirty="0"/>
            </a:br>
            <a:r>
              <a:rPr lang="en-US" sz="4800" dirty="0"/>
              <a:t>Course Project: Efface the haze</a:t>
            </a:r>
          </a:p>
        </p:txBody>
      </p:sp>
      <p:sp>
        <p:nvSpPr>
          <p:cNvPr id="3" name="Subtitle 2"/>
          <p:cNvSpPr>
            <a:spLocks noGrp="1"/>
          </p:cNvSpPr>
          <p:nvPr>
            <p:ph type="subTitle" idx="1"/>
          </p:nvPr>
        </p:nvSpPr>
        <p:spPr/>
        <p:txBody>
          <a:bodyPr/>
          <a:lstStyle/>
          <a:p>
            <a:pPr algn="r"/>
            <a:r>
              <a:rPr lang="en-US" dirty="0"/>
              <a:t>Presented by:</a:t>
            </a:r>
          </a:p>
          <a:p>
            <a:pPr algn="r"/>
            <a:r>
              <a:rPr lang="en-US" dirty="0" err="1"/>
              <a:t>Nikhila</a:t>
            </a:r>
            <a:r>
              <a:rPr lang="en-US" dirty="0"/>
              <a:t> Dhulipalla, </a:t>
            </a:r>
            <a:r>
              <a:rPr lang="en-US" dirty="0" err="1"/>
              <a:t>Sasikanth</a:t>
            </a:r>
            <a:r>
              <a:rPr lang="en-US" dirty="0"/>
              <a:t> </a:t>
            </a:r>
            <a:r>
              <a:rPr lang="en-US" dirty="0" err="1"/>
              <a:t>Kotti</a:t>
            </a:r>
            <a:r>
              <a:rPr lang="en-US" dirty="0"/>
              <a:t> and </a:t>
            </a:r>
            <a:r>
              <a:rPr lang="en-US" dirty="0" err="1"/>
              <a:t>Adhun</a:t>
            </a:r>
            <a:r>
              <a:rPr lang="en-US" dirty="0"/>
              <a:t> </a:t>
            </a:r>
            <a:r>
              <a:rPr lang="en-US" dirty="0" err="1"/>
              <a:t>Thalekkara</a:t>
            </a:r>
            <a:endParaRPr lang="en-U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7ACEA-8426-46AA-85C6-5680DE9E56C9}"/>
              </a:ext>
            </a:extLst>
          </p:cNvPr>
          <p:cNvSpPr txBox="1"/>
          <p:nvPr/>
        </p:nvSpPr>
        <p:spPr>
          <a:xfrm>
            <a:off x="229689" y="0"/>
            <a:ext cx="6578354" cy="430887"/>
          </a:xfrm>
          <a:prstGeom prst="rect">
            <a:avLst/>
          </a:prstGeom>
          <a:noFill/>
        </p:spPr>
        <p:txBody>
          <a:bodyPr wrap="square" rtlCol="0">
            <a:spAutoFit/>
          </a:bodyPr>
          <a:lstStyle/>
          <a:p>
            <a:r>
              <a:rPr lang="en-US" sz="2200" b="1" dirty="0">
                <a:latin typeface="Garamond" panose="02020404030301010803" pitchFamily="18" charset="0"/>
              </a:rPr>
              <a:t>Results obtained on resized image of 128 x 128:</a:t>
            </a:r>
            <a:endParaRPr lang="en-IN" sz="2200" b="1" dirty="0">
              <a:latin typeface="Garamond" panose="02020404030301010803" pitchFamily="18" charset="0"/>
            </a:endParaRPr>
          </a:p>
        </p:txBody>
      </p:sp>
      <p:pic>
        <p:nvPicPr>
          <p:cNvPr id="4" name="Picture 3">
            <a:extLst>
              <a:ext uri="{FF2B5EF4-FFF2-40B4-BE49-F238E27FC236}">
                <a16:creationId xmlns:a16="http://schemas.microsoft.com/office/drawing/2014/main" id="{2B436B80-DFCE-42D6-95FD-C950609B4A80}"/>
              </a:ext>
            </a:extLst>
          </p:cNvPr>
          <p:cNvPicPr>
            <a:picLocks noChangeAspect="1"/>
          </p:cNvPicPr>
          <p:nvPr/>
        </p:nvPicPr>
        <p:blipFill>
          <a:blip r:embed="rId2"/>
          <a:stretch>
            <a:fillRect/>
          </a:stretch>
        </p:blipFill>
        <p:spPr>
          <a:xfrm>
            <a:off x="768526" y="457520"/>
            <a:ext cx="1870035" cy="1905703"/>
          </a:xfrm>
          <a:prstGeom prst="rect">
            <a:avLst/>
          </a:prstGeom>
        </p:spPr>
      </p:pic>
      <p:pic>
        <p:nvPicPr>
          <p:cNvPr id="6" name="Picture 5">
            <a:extLst>
              <a:ext uri="{FF2B5EF4-FFF2-40B4-BE49-F238E27FC236}">
                <a16:creationId xmlns:a16="http://schemas.microsoft.com/office/drawing/2014/main" id="{4C8D1741-13A4-46D6-9432-950CF82A9081}"/>
              </a:ext>
            </a:extLst>
          </p:cNvPr>
          <p:cNvPicPr>
            <a:picLocks noChangeAspect="1"/>
          </p:cNvPicPr>
          <p:nvPr/>
        </p:nvPicPr>
        <p:blipFill>
          <a:blip r:embed="rId3"/>
          <a:stretch>
            <a:fillRect/>
          </a:stretch>
        </p:blipFill>
        <p:spPr>
          <a:xfrm>
            <a:off x="4539223" y="457519"/>
            <a:ext cx="1977810" cy="1905703"/>
          </a:xfrm>
          <a:prstGeom prst="rect">
            <a:avLst/>
          </a:prstGeom>
        </p:spPr>
      </p:pic>
      <p:pic>
        <p:nvPicPr>
          <p:cNvPr id="8" name="Picture 7">
            <a:extLst>
              <a:ext uri="{FF2B5EF4-FFF2-40B4-BE49-F238E27FC236}">
                <a16:creationId xmlns:a16="http://schemas.microsoft.com/office/drawing/2014/main" id="{F8F8B18E-F51C-4836-9546-8973E29E5D2D}"/>
              </a:ext>
            </a:extLst>
          </p:cNvPr>
          <p:cNvPicPr>
            <a:picLocks noChangeAspect="1"/>
          </p:cNvPicPr>
          <p:nvPr/>
        </p:nvPicPr>
        <p:blipFill>
          <a:blip r:embed="rId4"/>
          <a:stretch>
            <a:fillRect/>
          </a:stretch>
        </p:blipFill>
        <p:spPr>
          <a:xfrm>
            <a:off x="8417694" y="457519"/>
            <a:ext cx="1870034" cy="1916527"/>
          </a:xfrm>
          <a:prstGeom prst="rect">
            <a:avLst/>
          </a:prstGeom>
        </p:spPr>
      </p:pic>
      <p:pic>
        <p:nvPicPr>
          <p:cNvPr id="11" name="Picture 10">
            <a:extLst>
              <a:ext uri="{FF2B5EF4-FFF2-40B4-BE49-F238E27FC236}">
                <a16:creationId xmlns:a16="http://schemas.microsoft.com/office/drawing/2014/main" id="{6B13C0AB-24EA-48B0-9652-DEC7F13B323F}"/>
              </a:ext>
            </a:extLst>
          </p:cNvPr>
          <p:cNvPicPr>
            <a:picLocks noChangeAspect="1"/>
          </p:cNvPicPr>
          <p:nvPr/>
        </p:nvPicPr>
        <p:blipFill>
          <a:blip r:embed="rId5"/>
          <a:stretch>
            <a:fillRect/>
          </a:stretch>
        </p:blipFill>
        <p:spPr>
          <a:xfrm>
            <a:off x="768526" y="2657080"/>
            <a:ext cx="1870035" cy="1911362"/>
          </a:xfrm>
          <a:prstGeom prst="rect">
            <a:avLst/>
          </a:prstGeom>
        </p:spPr>
      </p:pic>
      <p:pic>
        <p:nvPicPr>
          <p:cNvPr id="13" name="Picture 12">
            <a:extLst>
              <a:ext uri="{FF2B5EF4-FFF2-40B4-BE49-F238E27FC236}">
                <a16:creationId xmlns:a16="http://schemas.microsoft.com/office/drawing/2014/main" id="{B339532D-5C14-430C-B045-790CD0B75337}"/>
              </a:ext>
            </a:extLst>
          </p:cNvPr>
          <p:cNvPicPr>
            <a:picLocks noChangeAspect="1"/>
          </p:cNvPicPr>
          <p:nvPr/>
        </p:nvPicPr>
        <p:blipFill>
          <a:blip r:embed="rId6"/>
          <a:stretch>
            <a:fillRect/>
          </a:stretch>
        </p:blipFill>
        <p:spPr>
          <a:xfrm>
            <a:off x="4254430" y="2657080"/>
            <a:ext cx="2559831" cy="1919873"/>
          </a:xfrm>
          <a:prstGeom prst="rect">
            <a:avLst/>
          </a:prstGeom>
        </p:spPr>
      </p:pic>
      <p:pic>
        <p:nvPicPr>
          <p:cNvPr id="15" name="Picture 14">
            <a:extLst>
              <a:ext uri="{FF2B5EF4-FFF2-40B4-BE49-F238E27FC236}">
                <a16:creationId xmlns:a16="http://schemas.microsoft.com/office/drawing/2014/main" id="{61D59E4D-98C7-4D6D-B07C-9BFDFE48B1A9}"/>
              </a:ext>
            </a:extLst>
          </p:cNvPr>
          <p:cNvPicPr>
            <a:picLocks noChangeAspect="1"/>
          </p:cNvPicPr>
          <p:nvPr/>
        </p:nvPicPr>
        <p:blipFill>
          <a:blip r:embed="rId7"/>
          <a:stretch>
            <a:fillRect/>
          </a:stretch>
        </p:blipFill>
        <p:spPr>
          <a:xfrm>
            <a:off x="4248212" y="4862299"/>
            <a:ext cx="2559831" cy="1911362"/>
          </a:xfrm>
          <a:prstGeom prst="rect">
            <a:avLst/>
          </a:prstGeom>
        </p:spPr>
      </p:pic>
      <p:pic>
        <p:nvPicPr>
          <p:cNvPr id="16" name="Picture 15">
            <a:extLst>
              <a:ext uri="{FF2B5EF4-FFF2-40B4-BE49-F238E27FC236}">
                <a16:creationId xmlns:a16="http://schemas.microsoft.com/office/drawing/2014/main" id="{0654DF1A-D026-4287-8EB1-16E7AA3B1C37}"/>
              </a:ext>
            </a:extLst>
          </p:cNvPr>
          <p:cNvPicPr>
            <a:picLocks noChangeAspect="1"/>
          </p:cNvPicPr>
          <p:nvPr/>
        </p:nvPicPr>
        <p:blipFill>
          <a:blip r:embed="rId5"/>
          <a:stretch>
            <a:fillRect/>
          </a:stretch>
        </p:blipFill>
        <p:spPr>
          <a:xfrm>
            <a:off x="768525" y="4862299"/>
            <a:ext cx="1870035" cy="1911362"/>
          </a:xfrm>
          <a:prstGeom prst="rect">
            <a:avLst/>
          </a:prstGeom>
        </p:spPr>
      </p:pic>
      <p:pic>
        <p:nvPicPr>
          <p:cNvPr id="17" name="Picture 16">
            <a:extLst>
              <a:ext uri="{FF2B5EF4-FFF2-40B4-BE49-F238E27FC236}">
                <a16:creationId xmlns:a16="http://schemas.microsoft.com/office/drawing/2014/main" id="{4CE4EA81-A3D9-4DCB-856D-B18C031FDE9B}"/>
              </a:ext>
            </a:extLst>
          </p:cNvPr>
          <p:cNvPicPr>
            <a:picLocks noChangeAspect="1"/>
          </p:cNvPicPr>
          <p:nvPr/>
        </p:nvPicPr>
        <p:blipFill>
          <a:blip r:embed="rId4"/>
          <a:stretch>
            <a:fillRect/>
          </a:stretch>
        </p:blipFill>
        <p:spPr>
          <a:xfrm>
            <a:off x="8448852" y="4862299"/>
            <a:ext cx="1870034" cy="1911362"/>
          </a:xfrm>
          <a:prstGeom prst="rect">
            <a:avLst/>
          </a:prstGeom>
        </p:spPr>
      </p:pic>
      <p:pic>
        <p:nvPicPr>
          <p:cNvPr id="18" name="Picture 17">
            <a:extLst>
              <a:ext uri="{FF2B5EF4-FFF2-40B4-BE49-F238E27FC236}">
                <a16:creationId xmlns:a16="http://schemas.microsoft.com/office/drawing/2014/main" id="{2232CFA4-31E1-4915-9ABD-046400C081F6}"/>
              </a:ext>
            </a:extLst>
          </p:cNvPr>
          <p:cNvPicPr>
            <a:picLocks noChangeAspect="1"/>
          </p:cNvPicPr>
          <p:nvPr/>
        </p:nvPicPr>
        <p:blipFill>
          <a:blip r:embed="rId4"/>
          <a:stretch>
            <a:fillRect/>
          </a:stretch>
        </p:blipFill>
        <p:spPr>
          <a:xfrm>
            <a:off x="8430130" y="2660426"/>
            <a:ext cx="1870034" cy="1916527"/>
          </a:xfrm>
          <a:prstGeom prst="rect">
            <a:avLst/>
          </a:prstGeom>
        </p:spPr>
      </p:pic>
    </p:spTree>
    <p:extLst>
      <p:ext uri="{BB962C8B-B14F-4D97-AF65-F5344CB8AC3E}">
        <p14:creationId xmlns:p14="http://schemas.microsoft.com/office/powerpoint/2010/main" val="257825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7D8F9C-BBF3-4655-AAB5-DA96F67D86DF}"/>
              </a:ext>
            </a:extLst>
          </p:cNvPr>
          <p:cNvSpPr txBox="1"/>
          <p:nvPr/>
        </p:nvSpPr>
        <p:spPr>
          <a:xfrm>
            <a:off x="392097" y="88777"/>
            <a:ext cx="11407806" cy="430887"/>
          </a:xfrm>
          <a:prstGeom prst="rect">
            <a:avLst/>
          </a:prstGeom>
          <a:noFill/>
        </p:spPr>
        <p:txBody>
          <a:bodyPr wrap="square" rtlCol="0">
            <a:spAutoFit/>
          </a:bodyPr>
          <a:lstStyle/>
          <a:p>
            <a:pPr algn="just"/>
            <a:r>
              <a:rPr lang="en-US" sz="2200" b="1" dirty="0">
                <a:latin typeface="Garamond" panose="02020404030301010803" pitchFamily="18" charset="0"/>
              </a:rPr>
              <a:t>Implementing the above dehazing technique on the resized images of 128 x 128 in the dataset:</a:t>
            </a:r>
            <a:endParaRPr lang="en-IN" sz="2200" dirty="0">
              <a:latin typeface="Garamond" panose="02020404030301010803" pitchFamily="18" charset="0"/>
            </a:endParaRPr>
          </a:p>
        </p:txBody>
      </p:sp>
      <p:pic>
        <p:nvPicPr>
          <p:cNvPr id="4" name="Picture 3">
            <a:extLst>
              <a:ext uri="{FF2B5EF4-FFF2-40B4-BE49-F238E27FC236}">
                <a16:creationId xmlns:a16="http://schemas.microsoft.com/office/drawing/2014/main" id="{4912437C-B3A0-47AA-AD7A-B6AF1AB1DD51}"/>
              </a:ext>
            </a:extLst>
          </p:cNvPr>
          <p:cNvPicPr>
            <a:picLocks noChangeAspect="1"/>
          </p:cNvPicPr>
          <p:nvPr/>
        </p:nvPicPr>
        <p:blipFill>
          <a:blip r:embed="rId2"/>
          <a:stretch>
            <a:fillRect/>
          </a:stretch>
        </p:blipFill>
        <p:spPr>
          <a:xfrm>
            <a:off x="222354" y="2327707"/>
            <a:ext cx="5201901" cy="2951316"/>
          </a:xfrm>
          <a:prstGeom prst="rect">
            <a:avLst/>
          </a:prstGeom>
        </p:spPr>
      </p:pic>
      <p:pic>
        <p:nvPicPr>
          <p:cNvPr id="7" name="Picture 6">
            <a:extLst>
              <a:ext uri="{FF2B5EF4-FFF2-40B4-BE49-F238E27FC236}">
                <a16:creationId xmlns:a16="http://schemas.microsoft.com/office/drawing/2014/main" id="{22F10CB1-8E60-4286-BBD5-AB4E8CBD72B3}"/>
              </a:ext>
            </a:extLst>
          </p:cNvPr>
          <p:cNvPicPr>
            <a:picLocks noChangeAspect="1"/>
          </p:cNvPicPr>
          <p:nvPr/>
        </p:nvPicPr>
        <p:blipFill>
          <a:blip r:embed="rId3"/>
          <a:stretch>
            <a:fillRect/>
          </a:stretch>
        </p:blipFill>
        <p:spPr>
          <a:xfrm>
            <a:off x="5645689" y="713959"/>
            <a:ext cx="6323957" cy="5807716"/>
          </a:xfrm>
          <a:prstGeom prst="rect">
            <a:avLst/>
          </a:prstGeom>
        </p:spPr>
      </p:pic>
    </p:spTree>
    <p:extLst>
      <p:ext uri="{BB962C8B-B14F-4D97-AF65-F5344CB8AC3E}">
        <p14:creationId xmlns:p14="http://schemas.microsoft.com/office/powerpoint/2010/main" val="190344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7D8F9C-BBF3-4655-AAB5-DA96F67D86DF}"/>
              </a:ext>
            </a:extLst>
          </p:cNvPr>
          <p:cNvSpPr txBox="1"/>
          <p:nvPr/>
        </p:nvSpPr>
        <p:spPr>
          <a:xfrm>
            <a:off x="392097" y="88777"/>
            <a:ext cx="11407806" cy="430887"/>
          </a:xfrm>
          <a:prstGeom prst="rect">
            <a:avLst/>
          </a:prstGeom>
          <a:noFill/>
        </p:spPr>
        <p:txBody>
          <a:bodyPr wrap="square" rtlCol="0">
            <a:spAutoFit/>
          </a:bodyPr>
          <a:lstStyle/>
          <a:p>
            <a:pPr algn="just"/>
            <a:r>
              <a:rPr lang="en-US" sz="2200" b="1" dirty="0">
                <a:latin typeface="Garamond" panose="02020404030301010803" pitchFamily="18" charset="0"/>
              </a:rPr>
              <a:t>Implementing the above dehazing technique on the resized images of 128 x 128 in the dataset:</a:t>
            </a:r>
            <a:endParaRPr lang="en-IN" sz="2200" dirty="0">
              <a:latin typeface="Garamond" panose="02020404030301010803" pitchFamily="18" charset="0"/>
            </a:endParaRPr>
          </a:p>
        </p:txBody>
      </p:sp>
      <p:pic>
        <p:nvPicPr>
          <p:cNvPr id="5" name="Picture 4">
            <a:extLst>
              <a:ext uri="{FF2B5EF4-FFF2-40B4-BE49-F238E27FC236}">
                <a16:creationId xmlns:a16="http://schemas.microsoft.com/office/drawing/2014/main" id="{C6D67BFE-FCC2-4B2B-8EDD-B1A9BDD0AFA8}"/>
              </a:ext>
            </a:extLst>
          </p:cNvPr>
          <p:cNvPicPr>
            <a:picLocks noChangeAspect="1"/>
          </p:cNvPicPr>
          <p:nvPr/>
        </p:nvPicPr>
        <p:blipFill>
          <a:blip r:embed="rId2"/>
          <a:stretch>
            <a:fillRect/>
          </a:stretch>
        </p:blipFill>
        <p:spPr>
          <a:xfrm>
            <a:off x="151060" y="2165087"/>
            <a:ext cx="5287900" cy="2939573"/>
          </a:xfrm>
          <a:prstGeom prst="rect">
            <a:avLst/>
          </a:prstGeom>
        </p:spPr>
      </p:pic>
      <p:pic>
        <p:nvPicPr>
          <p:cNvPr id="8" name="Picture 7">
            <a:extLst>
              <a:ext uri="{FF2B5EF4-FFF2-40B4-BE49-F238E27FC236}">
                <a16:creationId xmlns:a16="http://schemas.microsoft.com/office/drawing/2014/main" id="{855B460B-07B6-473A-A6D1-D11996DDF0BD}"/>
              </a:ext>
            </a:extLst>
          </p:cNvPr>
          <p:cNvPicPr>
            <a:picLocks noChangeAspect="1"/>
          </p:cNvPicPr>
          <p:nvPr/>
        </p:nvPicPr>
        <p:blipFill>
          <a:blip r:embed="rId3"/>
          <a:stretch>
            <a:fillRect/>
          </a:stretch>
        </p:blipFill>
        <p:spPr>
          <a:xfrm>
            <a:off x="6028723" y="519664"/>
            <a:ext cx="5192652" cy="2019827"/>
          </a:xfrm>
          <a:prstGeom prst="rect">
            <a:avLst/>
          </a:prstGeom>
        </p:spPr>
      </p:pic>
      <p:pic>
        <p:nvPicPr>
          <p:cNvPr id="10" name="Picture 9">
            <a:extLst>
              <a:ext uri="{FF2B5EF4-FFF2-40B4-BE49-F238E27FC236}">
                <a16:creationId xmlns:a16="http://schemas.microsoft.com/office/drawing/2014/main" id="{2E644B34-17C1-4A93-B1ED-6708CBF05B5D}"/>
              </a:ext>
            </a:extLst>
          </p:cNvPr>
          <p:cNvPicPr>
            <a:picLocks noChangeAspect="1"/>
          </p:cNvPicPr>
          <p:nvPr/>
        </p:nvPicPr>
        <p:blipFill>
          <a:blip r:embed="rId4"/>
          <a:stretch>
            <a:fillRect/>
          </a:stretch>
        </p:blipFill>
        <p:spPr>
          <a:xfrm>
            <a:off x="6028723" y="2522691"/>
            <a:ext cx="5192652" cy="4250821"/>
          </a:xfrm>
          <a:prstGeom prst="rect">
            <a:avLst/>
          </a:prstGeom>
        </p:spPr>
      </p:pic>
    </p:spTree>
    <p:extLst>
      <p:ext uri="{BB962C8B-B14F-4D97-AF65-F5344CB8AC3E}">
        <p14:creationId xmlns:p14="http://schemas.microsoft.com/office/powerpoint/2010/main" val="60197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7EE1803-D8EE-48E1-9C11-23802E62BF4A}"/>
              </a:ext>
            </a:extLst>
          </p:cNvPr>
          <p:cNvGraphicFramePr>
            <a:graphicFrameLocks noGrp="1"/>
          </p:cNvGraphicFramePr>
          <p:nvPr>
            <p:extLst>
              <p:ext uri="{D42A27DB-BD31-4B8C-83A1-F6EECF244321}">
                <p14:modId xmlns:p14="http://schemas.microsoft.com/office/powerpoint/2010/main" val="1570628184"/>
              </p:ext>
            </p:extLst>
          </p:nvPr>
        </p:nvGraphicFramePr>
        <p:xfrm>
          <a:off x="87790" y="1213164"/>
          <a:ext cx="11826043" cy="2089607"/>
        </p:xfrm>
        <a:graphic>
          <a:graphicData uri="http://schemas.openxmlformats.org/drawingml/2006/table">
            <a:tbl>
              <a:tblPr firstRow="1" bandRow="1">
                <a:tableStyleId>{69CF1AB2-1976-4502-BF36-3FF5EA218861}</a:tableStyleId>
              </a:tblPr>
              <a:tblGrid>
                <a:gridCol w="10103775">
                  <a:extLst>
                    <a:ext uri="{9D8B030D-6E8A-4147-A177-3AD203B41FA5}">
                      <a16:colId xmlns:a16="http://schemas.microsoft.com/office/drawing/2014/main" val="3315754257"/>
                    </a:ext>
                  </a:extLst>
                </a:gridCol>
                <a:gridCol w="1722268">
                  <a:extLst>
                    <a:ext uri="{9D8B030D-6E8A-4147-A177-3AD203B41FA5}">
                      <a16:colId xmlns:a16="http://schemas.microsoft.com/office/drawing/2014/main" val="1578290011"/>
                    </a:ext>
                  </a:extLst>
                </a:gridCol>
              </a:tblGrid>
              <a:tr h="327471">
                <a:tc>
                  <a:txBody>
                    <a:bodyPr/>
                    <a:lstStyle/>
                    <a:p>
                      <a:pPr algn="just"/>
                      <a:r>
                        <a:rPr lang="en-US" sz="1700" b="0" kern="1200" dirty="0">
                          <a:solidFill>
                            <a:schemeClr val="tx1"/>
                          </a:solidFill>
                          <a:latin typeface="Garamond" panose="02020404030301010803" pitchFamily="18" charset="0"/>
                          <a:ea typeface="+mn-ea"/>
                          <a:cs typeface="+mn-cs"/>
                        </a:rPr>
                        <a:t>Average PSNR for SOTS Indoor Images Dehazed with DCP</a:t>
                      </a:r>
                      <a:endParaRPr lang="en-IN" sz="1700" b="0" kern="1200" dirty="0">
                        <a:solidFill>
                          <a:schemeClr val="tx1"/>
                        </a:solidFill>
                        <a:latin typeface="Garamond" panose="02020404030301010803" pitchFamily="18" charset="0"/>
                        <a:ea typeface="+mn-ea"/>
                        <a:cs typeface="+mn-cs"/>
                      </a:endParaRPr>
                    </a:p>
                  </a:txBody>
                  <a:tcPr marT="37785" marB="37785"/>
                </a:tc>
                <a:tc>
                  <a:txBody>
                    <a:bodyPr/>
                    <a:lstStyle/>
                    <a:p>
                      <a:pPr algn="ctr"/>
                      <a:r>
                        <a:rPr lang="en-IN" sz="1700" b="1" kern="1200" dirty="0">
                          <a:solidFill>
                            <a:schemeClr val="tx1"/>
                          </a:solidFill>
                          <a:highlight>
                            <a:srgbClr val="C0C0C0"/>
                          </a:highlight>
                          <a:latin typeface="Garamond" panose="02020404030301010803" pitchFamily="18" charset="0"/>
                          <a:ea typeface="+mn-ea"/>
                          <a:cs typeface="+mn-cs"/>
                        </a:rPr>
                        <a:t>14.7703</a:t>
                      </a:r>
                    </a:p>
                  </a:txBody>
                  <a:tcPr marT="37785" marB="37785"/>
                </a:tc>
                <a:extLst>
                  <a:ext uri="{0D108BD9-81ED-4DB2-BD59-A6C34878D82A}">
                    <a16:rowId xmlns:a16="http://schemas.microsoft.com/office/drawing/2014/main" val="3233411783"/>
                  </a:ext>
                </a:extLst>
              </a:tr>
              <a:tr h="327471">
                <a:tc>
                  <a:txBody>
                    <a:bodyPr/>
                    <a:lstStyle/>
                    <a:p>
                      <a:pPr algn="just"/>
                      <a:r>
                        <a:rPr lang="en-US" sz="1700" b="0" kern="1200" dirty="0">
                          <a:solidFill>
                            <a:schemeClr val="tx1"/>
                          </a:solidFill>
                          <a:latin typeface="Garamond" panose="02020404030301010803" pitchFamily="18" charset="0"/>
                          <a:ea typeface="+mn-ea"/>
                          <a:cs typeface="+mn-cs"/>
                        </a:rPr>
                        <a:t>Average PSNR for SOTS Indoor Images Dehazed with DCP with Preprocessing(Pipeline1)</a:t>
                      </a:r>
                      <a:endParaRPr lang="en-IN" sz="1700" b="0" kern="1200" dirty="0">
                        <a:solidFill>
                          <a:schemeClr val="tx1"/>
                        </a:solidFill>
                        <a:latin typeface="Garamond" panose="02020404030301010803" pitchFamily="18" charset="0"/>
                        <a:ea typeface="+mn-ea"/>
                        <a:cs typeface="+mn-cs"/>
                      </a:endParaRPr>
                    </a:p>
                  </a:txBody>
                  <a:tcPr marT="37785" marB="37785"/>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11.8307</a:t>
                      </a:r>
                    </a:p>
                  </a:txBody>
                  <a:tcPr marT="37785" marB="37785"/>
                </a:tc>
                <a:extLst>
                  <a:ext uri="{0D108BD9-81ED-4DB2-BD59-A6C34878D82A}">
                    <a16:rowId xmlns:a16="http://schemas.microsoft.com/office/drawing/2014/main" val="393905824"/>
                  </a:ext>
                </a:extLst>
              </a:tr>
              <a:tr h="35768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PSNR for SOTS Indoor Images Dehazed with DCP with both Preprocessing and Postprocessing (Pipeline2)</a:t>
                      </a:r>
                    </a:p>
                  </a:txBody>
                  <a:tcPr marT="37785" marB="37785"/>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11.1531</a:t>
                      </a:r>
                    </a:p>
                  </a:txBody>
                  <a:tcPr marT="37785" marB="37785"/>
                </a:tc>
                <a:extLst>
                  <a:ext uri="{0D108BD9-81ED-4DB2-BD59-A6C34878D82A}">
                    <a16:rowId xmlns:a16="http://schemas.microsoft.com/office/drawing/2014/main" val="3818454768"/>
                  </a:ext>
                </a:extLst>
              </a:tr>
              <a:tr h="327471">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Indoor Images Dehazed with DCP 	</a:t>
                      </a:r>
                    </a:p>
                  </a:txBody>
                  <a:tcPr marT="37785" marB="37785"/>
                </a:tc>
                <a:tc>
                  <a:txBody>
                    <a:bodyPr/>
                    <a:lstStyle/>
                    <a:p>
                      <a:pPr marL="0" algn="ctr" defTabSz="914400" rtl="0" eaLnBrk="1" latinLnBrk="0" hangingPunct="1"/>
                      <a:r>
                        <a:rPr lang="en-IN" sz="1700" b="1" kern="1200" dirty="0">
                          <a:solidFill>
                            <a:schemeClr val="tx1"/>
                          </a:solidFill>
                          <a:highlight>
                            <a:srgbClr val="C0C0C0"/>
                          </a:highlight>
                          <a:latin typeface="Garamond" panose="02020404030301010803" pitchFamily="18" charset="0"/>
                          <a:ea typeface="+mn-ea"/>
                          <a:cs typeface="+mn-cs"/>
                        </a:rPr>
                        <a:t>0.7756</a:t>
                      </a:r>
                    </a:p>
                  </a:txBody>
                  <a:tcPr marT="37785" marB="37785"/>
                </a:tc>
                <a:extLst>
                  <a:ext uri="{0D108BD9-81ED-4DB2-BD59-A6C34878D82A}">
                    <a16:rowId xmlns:a16="http://schemas.microsoft.com/office/drawing/2014/main" val="494456302"/>
                  </a:ext>
                </a:extLst>
              </a:tr>
              <a:tr h="39331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Indoor Images Dehazed with DCP with Preprocessing(Pipeline1)</a:t>
                      </a:r>
                    </a:p>
                  </a:txBody>
                  <a:tcPr marT="37785" marB="37785"/>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0.6779</a:t>
                      </a:r>
                    </a:p>
                  </a:txBody>
                  <a:tcPr marT="37785" marB="37785"/>
                </a:tc>
                <a:extLst>
                  <a:ext uri="{0D108BD9-81ED-4DB2-BD59-A6C34878D82A}">
                    <a16:rowId xmlns:a16="http://schemas.microsoft.com/office/drawing/2014/main" val="2583474986"/>
                  </a:ext>
                </a:extLst>
              </a:tr>
              <a:tr h="322993">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Indoor Images Dehazed with DCP with both Preprocessing and Postprocessing (Pipeline2)</a:t>
                      </a:r>
                    </a:p>
                  </a:txBody>
                  <a:tcPr marT="37785" marB="37785"/>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0.5116</a:t>
                      </a:r>
                    </a:p>
                  </a:txBody>
                  <a:tcPr marT="37785" marB="37785"/>
                </a:tc>
                <a:extLst>
                  <a:ext uri="{0D108BD9-81ED-4DB2-BD59-A6C34878D82A}">
                    <a16:rowId xmlns:a16="http://schemas.microsoft.com/office/drawing/2014/main" val="97528202"/>
                  </a:ext>
                </a:extLst>
              </a:tr>
            </a:tbl>
          </a:graphicData>
        </a:graphic>
      </p:graphicFrame>
      <p:sp>
        <p:nvSpPr>
          <p:cNvPr id="3" name="TextBox 2">
            <a:extLst>
              <a:ext uri="{FF2B5EF4-FFF2-40B4-BE49-F238E27FC236}">
                <a16:creationId xmlns:a16="http://schemas.microsoft.com/office/drawing/2014/main" id="{D93CBBA0-673A-4F51-9E2A-818CD8CB21DC}"/>
              </a:ext>
            </a:extLst>
          </p:cNvPr>
          <p:cNvSpPr txBox="1"/>
          <p:nvPr/>
        </p:nvSpPr>
        <p:spPr>
          <a:xfrm>
            <a:off x="87790" y="0"/>
            <a:ext cx="8128000" cy="1169551"/>
          </a:xfrm>
          <a:prstGeom prst="rect">
            <a:avLst/>
          </a:prstGeom>
          <a:noFill/>
        </p:spPr>
        <p:txBody>
          <a:bodyPr wrap="square" rtlCol="0">
            <a:spAutoFit/>
          </a:bodyPr>
          <a:lstStyle/>
          <a:p>
            <a:r>
              <a:rPr lang="en-US" sz="2400" b="1" dirty="0">
                <a:latin typeface="Garamond" panose="02020404030301010803" pitchFamily="18" charset="0"/>
              </a:rPr>
              <a:t>Evaluation Metrics – PSNR and SSIM</a:t>
            </a:r>
          </a:p>
          <a:p>
            <a:endParaRPr lang="en-US" sz="2400" b="1" dirty="0">
              <a:latin typeface="Garamond" panose="02020404030301010803" pitchFamily="18" charset="0"/>
            </a:endParaRPr>
          </a:p>
          <a:p>
            <a:r>
              <a:rPr lang="en-US" sz="2200" b="1" dirty="0">
                <a:latin typeface="Garamond" panose="02020404030301010803" pitchFamily="18" charset="0"/>
              </a:rPr>
              <a:t>For indoor images:</a:t>
            </a:r>
            <a:endParaRPr lang="en-IN" sz="2200" b="1" dirty="0">
              <a:latin typeface="Garamond" panose="02020404030301010803" pitchFamily="18" charset="0"/>
            </a:endParaRPr>
          </a:p>
        </p:txBody>
      </p:sp>
      <p:graphicFrame>
        <p:nvGraphicFramePr>
          <p:cNvPr id="6" name="Table 5">
            <a:extLst>
              <a:ext uri="{FF2B5EF4-FFF2-40B4-BE49-F238E27FC236}">
                <a16:creationId xmlns:a16="http://schemas.microsoft.com/office/drawing/2014/main" id="{45C9604E-9719-46B8-912D-6DBEDF609524}"/>
              </a:ext>
            </a:extLst>
          </p:cNvPr>
          <p:cNvGraphicFramePr>
            <a:graphicFrameLocks noGrp="1"/>
          </p:cNvGraphicFramePr>
          <p:nvPr>
            <p:extLst>
              <p:ext uri="{D42A27DB-BD31-4B8C-83A1-F6EECF244321}">
                <p14:modId xmlns:p14="http://schemas.microsoft.com/office/powerpoint/2010/main" val="1840571059"/>
              </p:ext>
            </p:extLst>
          </p:nvPr>
        </p:nvGraphicFramePr>
        <p:xfrm>
          <a:off x="87791" y="3997858"/>
          <a:ext cx="11826042" cy="2715490"/>
        </p:xfrm>
        <a:graphic>
          <a:graphicData uri="http://schemas.openxmlformats.org/drawingml/2006/table">
            <a:tbl>
              <a:tblPr firstRow="1" bandRow="1">
                <a:tableStyleId>{8A107856-5554-42FB-B03E-39F5DBC370BA}</a:tableStyleId>
              </a:tblPr>
              <a:tblGrid>
                <a:gridCol w="10112654">
                  <a:extLst>
                    <a:ext uri="{9D8B030D-6E8A-4147-A177-3AD203B41FA5}">
                      <a16:colId xmlns:a16="http://schemas.microsoft.com/office/drawing/2014/main" val="2563565121"/>
                    </a:ext>
                  </a:extLst>
                </a:gridCol>
                <a:gridCol w="1713388">
                  <a:extLst>
                    <a:ext uri="{9D8B030D-6E8A-4147-A177-3AD203B41FA5}">
                      <a16:colId xmlns:a16="http://schemas.microsoft.com/office/drawing/2014/main" val="2088054941"/>
                    </a:ext>
                  </a:extLst>
                </a:gridCol>
              </a:tblGrid>
              <a:tr h="360218">
                <a:tc>
                  <a:txBody>
                    <a:bodyPr/>
                    <a:lstStyle/>
                    <a:p>
                      <a:pPr algn="just"/>
                      <a:r>
                        <a:rPr lang="en-US" sz="1700" b="0" kern="1200" dirty="0">
                          <a:solidFill>
                            <a:schemeClr val="tx1"/>
                          </a:solidFill>
                          <a:latin typeface="Garamond" panose="02020404030301010803" pitchFamily="18" charset="0"/>
                          <a:ea typeface="+mn-ea"/>
                          <a:cs typeface="+mn-cs"/>
                        </a:rPr>
                        <a:t>Average PSNR for SOTS Outdoor Images Dehazed with DCP</a:t>
                      </a:r>
                      <a:endParaRPr lang="en-IN" sz="1700" b="0" kern="1200" dirty="0">
                        <a:solidFill>
                          <a:schemeClr val="tx1"/>
                        </a:solidFill>
                        <a:latin typeface="Garamond" panose="02020404030301010803" pitchFamily="18" charset="0"/>
                        <a:ea typeface="+mn-ea"/>
                        <a:cs typeface="+mn-cs"/>
                      </a:endParaRPr>
                    </a:p>
                  </a:txBody>
                  <a:tcPr marT="41564" marB="41564"/>
                </a:tc>
                <a:tc>
                  <a:txBody>
                    <a:bodyPr/>
                    <a:lstStyle/>
                    <a:p>
                      <a:pPr marL="0" algn="ctr" defTabSz="914400" rtl="0" eaLnBrk="1" latinLnBrk="0" hangingPunct="1"/>
                      <a:r>
                        <a:rPr lang="en-IN" sz="1700" b="1" kern="1200" dirty="0">
                          <a:solidFill>
                            <a:schemeClr val="tx1"/>
                          </a:solidFill>
                          <a:highlight>
                            <a:srgbClr val="C0C0C0"/>
                          </a:highlight>
                          <a:latin typeface="Garamond" panose="02020404030301010803" pitchFamily="18" charset="0"/>
                          <a:ea typeface="+mn-ea"/>
                          <a:cs typeface="+mn-cs"/>
                        </a:rPr>
                        <a:t>22.6485</a:t>
                      </a:r>
                    </a:p>
                  </a:txBody>
                  <a:tcPr marT="41564" marB="41564"/>
                </a:tc>
                <a:extLst>
                  <a:ext uri="{0D108BD9-81ED-4DB2-BD59-A6C34878D82A}">
                    <a16:rowId xmlns:a16="http://schemas.microsoft.com/office/drawing/2014/main" val="3269077441"/>
                  </a:ext>
                </a:extLst>
              </a:tr>
              <a:tr h="360218">
                <a:tc>
                  <a:txBody>
                    <a:bodyPr/>
                    <a:lstStyle/>
                    <a:p>
                      <a:pPr algn="just"/>
                      <a:r>
                        <a:rPr lang="en-US" sz="1700" b="0" kern="1200" dirty="0">
                          <a:solidFill>
                            <a:schemeClr val="tx1"/>
                          </a:solidFill>
                          <a:latin typeface="Garamond" panose="02020404030301010803" pitchFamily="18" charset="0"/>
                          <a:ea typeface="+mn-ea"/>
                          <a:cs typeface="+mn-cs"/>
                        </a:rPr>
                        <a:t>Average PSNR for SOTS Outdoor Images Dehazed with DCP with Preprocessing (Pipeline1)</a:t>
                      </a:r>
                      <a:endParaRPr lang="en-IN" sz="1700" b="0" kern="1200" dirty="0">
                        <a:solidFill>
                          <a:schemeClr val="tx1"/>
                        </a:solidFill>
                        <a:latin typeface="Garamond" panose="02020404030301010803" pitchFamily="18" charset="0"/>
                        <a:ea typeface="+mn-ea"/>
                        <a:cs typeface="+mn-cs"/>
                      </a:endParaRPr>
                    </a:p>
                  </a:txBody>
                  <a:tcPr marT="41564" marB="41564"/>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15.7047</a:t>
                      </a:r>
                    </a:p>
                  </a:txBody>
                  <a:tcPr marT="41564" marB="41564"/>
                </a:tc>
                <a:extLst>
                  <a:ext uri="{0D108BD9-81ED-4DB2-BD59-A6C34878D82A}">
                    <a16:rowId xmlns:a16="http://schemas.microsoft.com/office/drawing/2014/main" val="3260891172"/>
                  </a:ext>
                </a:extLst>
              </a:tr>
              <a:tr h="63730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PSNR for SOTS Outdoor Images Dehazed with DCP with both Preprocessing and Postprocessing (Pipeline2) </a:t>
                      </a:r>
                    </a:p>
                  </a:txBody>
                  <a:tcPr marT="41564" marB="41564"/>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14.9250</a:t>
                      </a:r>
                    </a:p>
                  </a:txBody>
                  <a:tcPr marT="41564" marB="41564"/>
                </a:tc>
                <a:extLst>
                  <a:ext uri="{0D108BD9-81ED-4DB2-BD59-A6C34878D82A}">
                    <a16:rowId xmlns:a16="http://schemas.microsoft.com/office/drawing/2014/main" val="4141197756"/>
                  </a:ext>
                </a:extLst>
              </a:tr>
              <a:tr h="36021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Outdoor Images Dehazed with DCP 	</a:t>
                      </a:r>
                    </a:p>
                  </a:txBody>
                  <a:tcPr marT="41564" marB="41564"/>
                </a:tc>
                <a:tc>
                  <a:txBody>
                    <a:bodyPr/>
                    <a:lstStyle/>
                    <a:p>
                      <a:pPr marL="0" algn="ctr" defTabSz="914400" rtl="0" eaLnBrk="1" latinLnBrk="0" hangingPunct="1"/>
                      <a:r>
                        <a:rPr lang="en-IN" sz="1700" b="1" kern="1200" dirty="0">
                          <a:solidFill>
                            <a:schemeClr val="tx1"/>
                          </a:solidFill>
                          <a:highlight>
                            <a:srgbClr val="C0C0C0"/>
                          </a:highlight>
                          <a:latin typeface="Garamond" panose="02020404030301010803" pitchFamily="18" charset="0"/>
                          <a:ea typeface="+mn-ea"/>
                          <a:cs typeface="+mn-cs"/>
                        </a:rPr>
                        <a:t>0.9226</a:t>
                      </a:r>
                    </a:p>
                  </a:txBody>
                  <a:tcPr marT="41564" marB="41564"/>
                </a:tc>
                <a:extLst>
                  <a:ext uri="{0D108BD9-81ED-4DB2-BD59-A6C34878D82A}">
                    <a16:rowId xmlns:a16="http://schemas.microsoft.com/office/drawing/2014/main" val="4098748714"/>
                  </a:ext>
                </a:extLst>
              </a:tr>
              <a:tr h="36021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Outdoor Images Dehazed with DCP with Preprocessing (Pipeline1) </a:t>
                      </a:r>
                    </a:p>
                  </a:txBody>
                  <a:tcPr marT="41564" marB="41564"/>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0.7712</a:t>
                      </a:r>
                    </a:p>
                  </a:txBody>
                  <a:tcPr marT="41564" marB="41564"/>
                </a:tc>
                <a:extLst>
                  <a:ext uri="{0D108BD9-81ED-4DB2-BD59-A6C34878D82A}">
                    <a16:rowId xmlns:a16="http://schemas.microsoft.com/office/drawing/2014/main" val="1249473856"/>
                  </a:ext>
                </a:extLst>
              </a:tr>
              <a:tr h="63730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Outdoor Images Dehazed with DCP with both Preprocessing and Postprocessing (Pipeline2) 	</a:t>
                      </a:r>
                    </a:p>
                  </a:txBody>
                  <a:tcPr marT="41564" marB="41564"/>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0.6395</a:t>
                      </a:r>
                    </a:p>
                  </a:txBody>
                  <a:tcPr marT="41564" marB="41564"/>
                </a:tc>
                <a:extLst>
                  <a:ext uri="{0D108BD9-81ED-4DB2-BD59-A6C34878D82A}">
                    <a16:rowId xmlns:a16="http://schemas.microsoft.com/office/drawing/2014/main" val="3874777675"/>
                  </a:ext>
                </a:extLst>
              </a:tr>
            </a:tbl>
          </a:graphicData>
        </a:graphic>
      </p:graphicFrame>
      <p:sp>
        <p:nvSpPr>
          <p:cNvPr id="7" name="TextBox 6">
            <a:extLst>
              <a:ext uri="{FF2B5EF4-FFF2-40B4-BE49-F238E27FC236}">
                <a16:creationId xmlns:a16="http://schemas.microsoft.com/office/drawing/2014/main" id="{540EBBCE-2E25-4FAB-9492-DDF26E35F25A}"/>
              </a:ext>
            </a:extLst>
          </p:cNvPr>
          <p:cNvSpPr txBox="1"/>
          <p:nvPr/>
        </p:nvSpPr>
        <p:spPr>
          <a:xfrm>
            <a:off x="87790" y="3566971"/>
            <a:ext cx="4060548" cy="430887"/>
          </a:xfrm>
          <a:prstGeom prst="rect">
            <a:avLst/>
          </a:prstGeom>
          <a:noFill/>
        </p:spPr>
        <p:txBody>
          <a:bodyPr wrap="square" rtlCol="0">
            <a:spAutoFit/>
          </a:bodyPr>
          <a:lstStyle/>
          <a:p>
            <a:r>
              <a:rPr lang="en-US" sz="2200" b="1" dirty="0">
                <a:latin typeface="Garamond" panose="02020404030301010803" pitchFamily="18" charset="0"/>
              </a:rPr>
              <a:t>For outdoor images</a:t>
            </a:r>
            <a:r>
              <a:rPr lang="en-US" sz="2200" dirty="0">
                <a:latin typeface="Garamond" panose="02020404030301010803" pitchFamily="18" charset="0"/>
              </a:rPr>
              <a:t>:</a:t>
            </a:r>
            <a:endParaRPr lang="en-IN" sz="2200" dirty="0">
              <a:latin typeface="Garamond" panose="02020404030301010803" pitchFamily="18" charset="0"/>
            </a:endParaRPr>
          </a:p>
        </p:txBody>
      </p:sp>
    </p:spTree>
    <p:extLst>
      <p:ext uri="{BB962C8B-B14F-4D97-AF65-F5344CB8AC3E}">
        <p14:creationId xmlns:p14="http://schemas.microsoft.com/office/powerpoint/2010/main" val="285366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7DACF9-97B1-4892-B6BB-CB72302F3E33}"/>
              </a:ext>
            </a:extLst>
          </p:cNvPr>
          <p:cNvSpPr txBox="1"/>
          <p:nvPr/>
        </p:nvSpPr>
        <p:spPr>
          <a:xfrm>
            <a:off x="639193" y="399495"/>
            <a:ext cx="8433786" cy="461665"/>
          </a:xfrm>
          <a:prstGeom prst="rect">
            <a:avLst/>
          </a:prstGeom>
          <a:noFill/>
        </p:spPr>
        <p:txBody>
          <a:bodyPr wrap="square" rtlCol="0">
            <a:spAutoFit/>
          </a:bodyPr>
          <a:lstStyle/>
          <a:p>
            <a:r>
              <a:rPr lang="en-US" sz="2400" b="1" dirty="0">
                <a:latin typeface="Garamond" panose="02020404030301010803" pitchFamily="18" charset="0"/>
              </a:rPr>
              <a:t>We have tried implementing the Gaussian pyramid but no luck</a:t>
            </a:r>
            <a:endParaRPr lang="en-IN" sz="2400" b="1" dirty="0">
              <a:latin typeface="Garamond" panose="02020404030301010803" pitchFamily="18" charset="0"/>
            </a:endParaRPr>
          </a:p>
        </p:txBody>
      </p:sp>
      <p:pic>
        <p:nvPicPr>
          <p:cNvPr id="4" name="Picture 3">
            <a:extLst>
              <a:ext uri="{FF2B5EF4-FFF2-40B4-BE49-F238E27FC236}">
                <a16:creationId xmlns:a16="http://schemas.microsoft.com/office/drawing/2014/main" id="{F906537D-ACD0-47F4-B57A-CC6E4AF79663}"/>
              </a:ext>
            </a:extLst>
          </p:cNvPr>
          <p:cNvPicPr>
            <a:picLocks noChangeAspect="1"/>
          </p:cNvPicPr>
          <p:nvPr/>
        </p:nvPicPr>
        <p:blipFill>
          <a:blip r:embed="rId2"/>
          <a:stretch>
            <a:fillRect/>
          </a:stretch>
        </p:blipFill>
        <p:spPr>
          <a:xfrm>
            <a:off x="1385147" y="1352873"/>
            <a:ext cx="3171825" cy="3228975"/>
          </a:xfrm>
          <a:prstGeom prst="rect">
            <a:avLst/>
          </a:prstGeom>
        </p:spPr>
      </p:pic>
      <p:pic>
        <p:nvPicPr>
          <p:cNvPr id="6" name="Picture 5">
            <a:extLst>
              <a:ext uri="{FF2B5EF4-FFF2-40B4-BE49-F238E27FC236}">
                <a16:creationId xmlns:a16="http://schemas.microsoft.com/office/drawing/2014/main" id="{7BEEC5E2-E7E5-4BA2-9BDF-CF73107AD4A2}"/>
              </a:ext>
            </a:extLst>
          </p:cNvPr>
          <p:cNvPicPr>
            <a:picLocks noChangeAspect="1"/>
          </p:cNvPicPr>
          <p:nvPr/>
        </p:nvPicPr>
        <p:blipFill>
          <a:blip r:embed="rId3"/>
          <a:stretch>
            <a:fillRect/>
          </a:stretch>
        </p:blipFill>
        <p:spPr>
          <a:xfrm>
            <a:off x="5910241" y="1352873"/>
            <a:ext cx="3933312" cy="3228975"/>
          </a:xfrm>
          <a:prstGeom prst="rect">
            <a:avLst/>
          </a:prstGeom>
        </p:spPr>
      </p:pic>
    </p:spTree>
    <p:extLst>
      <p:ext uri="{BB962C8B-B14F-4D97-AF65-F5344CB8AC3E}">
        <p14:creationId xmlns:p14="http://schemas.microsoft.com/office/powerpoint/2010/main" val="302059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7D8F9C-BBF3-4655-AAB5-DA96F67D86DF}"/>
              </a:ext>
            </a:extLst>
          </p:cNvPr>
          <p:cNvSpPr txBox="1"/>
          <p:nvPr/>
        </p:nvSpPr>
        <p:spPr>
          <a:xfrm>
            <a:off x="392097" y="162165"/>
            <a:ext cx="11407806" cy="3323987"/>
          </a:xfrm>
          <a:prstGeom prst="rect">
            <a:avLst/>
          </a:prstGeom>
          <a:noFill/>
        </p:spPr>
        <p:txBody>
          <a:bodyPr wrap="square" rtlCol="0">
            <a:spAutoFit/>
          </a:bodyPr>
          <a:lstStyle/>
          <a:p>
            <a:pPr algn="just"/>
            <a:r>
              <a:rPr lang="en-US" sz="2800" b="1" dirty="0">
                <a:latin typeface="Garamond" panose="02020404030301010803" pitchFamily="18" charset="0"/>
              </a:rPr>
              <a:t>Task 2: Implementing image reflection removal optimization techniques to perform image dehazing.</a:t>
            </a:r>
          </a:p>
          <a:p>
            <a:pPr algn="just"/>
            <a:r>
              <a:rPr lang="en-US" sz="2200" dirty="0">
                <a:latin typeface="Garamond" panose="02020404030301010803" pitchFamily="18" charset="0"/>
              </a:rPr>
              <a:t>We have implemented the image reflection from one of the efficient approaches proposed in the recent papers, where, the model is convex and the optimal solution is obtained by solving the partial differential equation using Discrete Cosine Transform (DCT)</a:t>
            </a:r>
          </a:p>
          <a:p>
            <a:pPr algn="just"/>
            <a:endParaRPr lang="en-US" sz="2200" dirty="0">
              <a:latin typeface="Garamond" panose="02020404030301010803" pitchFamily="18" charset="0"/>
            </a:endParaRPr>
          </a:p>
          <a:p>
            <a:pPr algn="just"/>
            <a:r>
              <a:rPr lang="en-US" sz="2200" b="1" dirty="0">
                <a:latin typeface="Garamond" panose="02020404030301010803" pitchFamily="18" charset="0"/>
              </a:rPr>
              <a:t>The base code of paper is on MATLAB and we have tried implementing the same in python </a:t>
            </a:r>
            <a:r>
              <a:rPr lang="en-US" sz="2200" dirty="0">
                <a:latin typeface="Garamond" panose="02020404030301010803" pitchFamily="18" charset="0"/>
              </a:rPr>
              <a:t>but the obtained results are not satisfactory. Hence, we did not apply the reflection removal techniques for image dehazing.</a:t>
            </a:r>
            <a:endParaRPr lang="en-IN" sz="2200" dirty="0">
              <a:latin typeface="Garamond" panose="02020404030301010803" pitchFamily="18" charset="0"/>
            </a:endParaRPr>
          </a:p>
        </p:txBody>
      </p:sp>
      <p:pic>
        <p:nvPicPr>
          <p:cNvPr id="4" name="Picture 3">
            <a:extLst>
              <a:ext uri="{FF2B5EF4-FFF2-40B4-BE49-F238E27FC236}">
                <a16:creationId xmlns:a16="http://schemas.microsoft.com/office/drawing/2014/main" id="{F1F3C6DC-5F37-49E6-8AD7-C22F095A15B7}"/>
              </a:ext>
            </a:extLst>
          </p:cNvPr>
          <p:cNvPicPr>
            <a:picLocks noChangeAspect="1"/>
          </p:cNvPicPr>
          <p:nvPr/>
        </p:nvPicPr>
        <p:blipFill>
          <a:blip r:embed="rId2"/>
          <a:stretch>
            <a:fillRect/>
          </a:stretch>
        </p:blipFill>
        <p:spPr>
          <a:xfrm>
            <a:off x="1019638" y="3492065"/>
            <a:ext cx="3774305" cy="3203770"/>
          </a:xfrm>
          <a:prstGeom prst="rect">
            <a:avLst/>
          </a:prstGeom>
        </p:spPr>
      </p:pic>
      <p:pic>
        <p:nvPicPr>
          <p:cNvPr id="7" name="Picture 6">
            <a:extLst>
              <a:ext uri="{FF2B5EF4-FFF2-40B4-BE49-F238E27FC236}">
                <a16:creationId xmlns:a16="http://schemas.microsoft.com/office/drawing/2014/main" id="{16D9954F-4F3C-4966-ADD5-A72DBB79F3FA}"/>
              </a:ext>
            </a:extLst>
          </p:cNvPr>
          <p:cNvPicPr>
            <a:picLocks noChangeAspect="1"/>
          </p:cNvPicPr>
          <p:nvPr/>
        </p:nvPicPr>
        <p:blipFill>
          <a:blip r:embed="rId3"/>
          <a:stretch>
            <a:fillRect/>
          </a:stretch>
        </p:blipFill>
        <p:spPr>
          <a:xfrm>
            <a:off x="6018227" y="3486152"/>
            <a:ext cx="3884662" cy="3203771"/>
          </a:xfrm>
          <a:prstGeom prst="rect">
            <a:avLst/>
          </a:prstGeom>
        </p:spPr>
      </p:pic>
    </p:spTree>
    <p:extLst>
      <p:ext uri="{BB962C8B-B14F-4D97-AF65-F5344CB8AC3E}">
        <p14:creationId xmlns:p14="http://schemas.microsoft.com/office/powerpoint/2010/main" val="407093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7D8F9C-BBF3-4655-AAB5-DA96F67D86DF}"/>
              </a:ext>
            </a:extLst>
          </p:cNvPr>
          <p:cNvSpPr txBox="1"/>
          <p:nvPr/>
        </p:nvSpPr>
        <p:spPr>
          <a:xfrm>
            <a:off x="392097" y="162165"/>
            <a:ext cx="11407806" cy="2154436"/>
          </a:xfrm>
          <a:prstGeom prst="rect">
            <a:avLst/>
          </a:prstGeom>
          <a:noFill/>
        </p:spPr>
        <p:txBody>
          <a:bodyPr wrap="square" rtlCol="0">
            <a:spAutoFit/>
          </a:bodyPr>
          <a:lstStyle/>
          <a:p>
            <a:pPr algn="just"/>
            <a:r>
              <a:rPr lang="en-US" sz="2800" b="1" dirty="0">
                <a:latin typeface="Garamond" panose="02020404030301010803" pitchFamily="18" charset="0"/>
              </a:rPr>
              <a:t>Task 3: Implementing and reproducing existing results of the paper AAAI 2020 paper - FFA-Net: Feature Fusion Attention Network for Single Image Dehazing.</a:t>
            </a:r>
          </a:p>
          <a:p>
            <a:pPr algn="just"/>
            <a:endParaRPr lang="en-US" sz="2800" b="1" dirty="0">
              <a:latin typeface="Garamond" panose="02020404030301010803" pitchFamily="18" charset="0"/>
            </a:endParaRPr>
          </a:p>
          <a:p>
            <a:pPr algn="just"/>
            <a:r>
              <a:rPr lang="en-US" sz="2200" dirty="0">
                <a:latin typeface="Garamond" panose="02020404030301010803" pitchFamily="18" charset="0"/>
              </a:rPr>
              <a:t>We have implemented the FFA-Net for single image dehazing in </a:t>
            </a:r>
            <a:r>
              <a:rPr lang="en-US" sz="2200" dirty="0" err="1">
                <a:latin typeface="Garamond" panose="02020404030301010803" pitchFamily="18" charset="0"/>
              </a:rPr>
              <a:t>pytorch</a:t>
            </a:r>
            <a:r>
              <a:rPr lang="en-US" sz="2200" dirty="0">
                <a:latin typeface="Garamond" panose="02020404030301010803" pitchFamily="18" charset="0"/>
              </a:rPr>
              <a:t>. </a:t>
            </a:r>
          </a:p>
        </p:txBody>
      </p:sp>
      <p:pic>
        <p:nvPicPr>
          <p:cNvPr id="8" name="Picture 7">
            <a:extLst>
              <a:ext uri="{FF2B5EF4-FFF2-40B4-BE49-F238E27FC236}">
                <a16:creationId xmlns:a16="http://schemas.microsoft.com/office/drawing/2014/main" id="{991AB9A5-C599-4E91-9B07-679050784AA1}"/>
              </a:ext>
            </a:extLst>
          </p:cNvPr>
          <p:cNvPicPr>
            <a:picLocks noChangeAspect="1"/>
          </p:cNvPicPr>
          <p:nvPr/>
        </p:nvPicPr>
        <p:blipFill>
          <a:blip r:embed="rId2"/>
          <a:stretch>
            <a:fillRect/>
          </a:stretch>
        </p:blipFill>
        <p:spPr>
          <a:xfrm>
            <a:off x="736846" y="2444046"/>
            <a:ext cx="10707210" cy="2800493"/>
          </a:xfrm>
          <a:prstGeom prst="rect">
            <a:avLst/>
          </a:prstGeom>
        </p:spPr>
      </p:pic>
      <p:sp>
        <p:nvSpPr>
          <p:cNvPr id="10" name="TextBox 9">
            <a:extLst>
              <a:ext uri="{FF2B5EF4-FFF2-40B4-BE49-F238E27FC236}">
                <a16:creationId xmlns:a16="http://schemas.microsoft.com/office/drawing/2014/main" id="{4986F6D1-FDB5-4789-80E2-B86B8D172446}"/>
              </a:ext>
            </a:extLst>
          </p:cNvPr>
          <p:cNvSpPr txBox="1"/>
          <p:nvPr/>
        </p:nvSpPr>
        <p:spPr>
          <a:xfrm>
            <a:off x="381000" y="5371985"/>
            <a:ext cx="11418903" cy="1323439"/>
          </a:xfrm>
          <a:prstGeom prst="rect">
            <a:avLst/>
          </a:prstGeom>
          <a:noFill/>
        </p:spPr>
        <p:txBody>
          <a:bodyPr wrap="square" rtlCol="0">
            <a:spAutoFit/>
          </a:bodyPr>
          <a:lstStyle/>
          <a:p>
            <a:pPr marL="342900" indent="-342900" algn="just">
              <a:buFont typeface="Courier New" panose="02070309020205020404" pitchFamily="49" charset="0"/>
              <a:buChar char="o"/>
            </a:pPr>
            <a:r>
              <a:rPr lang="en-US" sz="2000" dirty="0">
                <a:latin typeface="Garamond" panose="02020404030301010803" pitchFamily="18" charset="0"/>
              </a:rPr>
              <a:t>FFA architecture was proposed which will help in retaining the shallow layer information by passing it to the deep layers. </a:t>
            </a:r>
          </a:p>
          <a:p>
            <a:pPr marL="342900" indent="-342900" algn="just">
              <a:buFont typeface="Courier New" panose="02070309020205020404" pitchFamily="49" charset="0"/>
              <a:buChar char="o"/>
            </a:pPr>
            <a:r>
              <a:rPr lang="en-US" sz="2000" dirty="0">
                <a:latin typeface="Garamond" panose="02020404030301010803" pitchFamily="18" charset="0"/>
              </a:rPr>
              <a:t>It can fuse all the features and also adaptively learn the different weights at different level feature information, with this it helps in obtaining a better performance.</a:t>
            </a:r>
            <a:endParaRPr lang="en-IN" sz="2000" dirty="0">
              <a:latin typeface="Garamond" panose="02020404030301010803" pitchFamily="18" charset="0"/>
            </a:endParaRPr>
          </a:p>
        </p:txBody>
      </p:sp>
    </p:spTree>
    <p:extLst>
      <p:ext uri="{BB962C8B-B14F-4D97-AF65-F5344CB8AC3E}">
        <p14:creationId xmlns:p14="http://schemas.microsoft.com/office/powerpoint/2010/main" val="31137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697AAB-CD84-46BA-B2D0-4ABD4B4065BB}"/>
              </a:ext>
            </a:extLst>
          </p:cNvPr>
          <p:cNvSpPr txBox="1"/>
          <p:nvPr/>
        </p:nvSpPr>
        <p:spPr>
          <a:xfrm>
            <a:off x="116889" y="79899"/>
            <a:ext cx="11958221" cy="1107996"/>
          </a:xfrm>
          <a:prstGeom prst="rect">
            <a:avLst/>
          </a:prstGeom>
          <a:noFill/>
        </p:spPr>
        <p:txBody>
          <a:bodyPr wrap="square" rtlCol="0">
            <a:spAutoFit/>
          </a:bodyPr>
          <a:lstStyle/>
          <a:p>
            <a:pPr marL="342900" indent="-342900" algn="just">
              <a:buFont typeface="Courier New" panose="02070309020205020404" pitchFamily="49" charset="0"/>
              <a:buChar char="o"/>
            </a:pPr>
            <a:r>
              <a:rPr lang="en-US" sz="2200" dirty="0">
                <a:latin typeface="Garamond" panose="02020404030301010803" pitchFamily="18" charset="0"/>
              </a:rPr>
              <a:t>We have obtained the inference using pretrained model on resized test images of </a:t>
            </a:r>
            <a:r>
              <a:rPr lang="en-US" sz="2200" b="1" dirty="0">
                <a:latin typeface="Garamond" panose="02020404030301010803" pitchFamily="18" charset="0"/>
              </a:rPr>
              <a:t>128 x 128</a:t>
            </a:r>
            <a:r>
              <a:rPr lang="en-US" sz="2200" dirty="0">
                <a:latin typeface="Garamond" panose="02020404030301010803" pitchFamily="18" charset="0"/>
              </a:rPr>
              <a:t>.</a:t>
            </a:r>
          </a:p>
          <a:p>
            <a:pPr marL="342900" indent="-342900" algn="just">
              <a:buFont typeface="Courier New" panose="02070309020205020404" pitchFamily="49" charset="0"/>
              <a:buChar char="o"/>
            </a:pPr>
            <a:r>
              <a:rPr lang="en-US" sz="2200" dirty="0">
                <a:latin typeface="Garamond" panose="02020404030301010803" pitchFamily="18" charset="0"/>
              </a:rPr>
              <a:t>We have trained the model from scratch with reduced resolution of </a:t>
            </a:r>
            <a:r>
              <a:rPr lang="en-US" sz="2200" b="1" dirty="0">
                <a:latin typeface="Garamond" panose="02020404030301010803" pitchFamily="18" charset="0"/>
              </a:rPr>
              <a:t>46 x 62</a:t>
            </a:r>
            <a:r>
              <a:rPr lang="en-US" sz="2200" dirty="0">
                <a:latin typeface="Garamond" panose="02020404030301010803" pitchFamily="18" charset="0"/>
              </a:rPr>
              <a:t>. Below are the results of the both:</a:t>
            </a:r>
            <a:endParaRPr lang="en-IN" sz="2200" dirty="0">
              <a:latin typeface="Garamond" panose="02020404030301010803" pitchFamily="18" charset="0"/>
            </a:endParaRPr>
          </a:p>
        </p:txBody>
      </p:sp>
      <p:sp>
        <p:nvSpPr>
          <p:cNvPr id="7" name="TextBox 6">
            <a:extLst>
              <a:ext uri="{FF2B5EF4-FFF2-40B4-BE49-F238E27FC236}">
                <a16:creationId xmlns:a16="http://schemas.microsoft.com/office/drawing/2014/main" id="{4B0FE1CE-3644-4077-B4A1-DD68373D6F4F}"/>
              </a:ext>
            </a:extLst>
          </p:cNvPr>
          <p:cNvSpPr txBox="1"/>
          <p:nvPr/>
        </p:nvSpPr>
        <p:spPr>
          <a:xfrm>
            <a:off x="186431" y="1313895"/>
            <a:ext cx="11888679" cy="430887"/>
          </a:xfrm>
          <a:prstGeom prst="rect">
            <a:avLst/>
          </a:prstGeom>
          <a:noFill/>
        </p:spPr>
        <p:txBody>
          <a:bodyPr wrap="square" rtlCol="0">
            <a:spAutoFit/>
          </a:bodyPr>
          <a:lstStyle/>
          <a:p>
            <a:r>
              <a:rPr lang="en-US" sz="2200" b="1" dirty="0">
                <a:latin typeface="Garamond" panose="02020404030301010803" pitchFamily="18" charset="0"/>
              </a:rPr>
              <a:t>Results obtained on pretrained model for the resized images of 128 x 128</a:t>
            </a:r>
            <a:r>
              <a:rPr lang="en-US" dirty="0"/>
              <a:t>:</a:t>
            </a:r>
            <a:endParaRPr lang="en-IN" dirty="0"/>
          </a:p>
        </p:txBody>
      </p:sp>
      <p:pic>
        <p:nvPicPr>
          <p:cNvPr id="9" name="Picture 8">
            <a:extLst>
              <a:ext uri="{FF2B5EF4-FFF2-40B4-BE49-F238E27FC236}">
                <a16:creationId xmlns:a16="http://schemas.microsoft.com/office/drawing/2014/main" id="{140DF45B-B68B-42BA-AFA0-44273B7BE293}"/>
              </a:ext>
            </a:extLst>
          </p:cNvPr>
          <p:cNvPicPr>
            <a:picLocks noChangeAspect="1"/>
          </p:cNvPicPr>
          <p:nvPr/>
        </p:nvPicPr>
        <p:blipFill>
          <a:blip r:embed="rId2"/>
          <a:stretch>
            <a:fillRect/>
          </a:stretch>
        </p:blipFill>
        <p:spPr>
          <a:xfrm>
            <a:off x="267764" y="1776020"/>
            <a:ext cx="3931374" cy="2436081"/>
          </a:xfrm>
          <a:prstGeom prst="rect">
            <a:avLst/>
          </a:prstGeom>
        </p:spPr>
      </p:pic>
      <p:pic>
        <p:nvPicPr>
          <p:cNvPr id="11" name="Picture 10">
            <a:extLst>
              <a:ext uri="{FF2B5EF4-FFF2-40B4-BE49-F238E27FC236}">
                <a16:creationId xmlns:a16="http://schemas.microsoft.com/office/drawing/2014/main" id="{32441DCD-3708-4822-B2E4-96D037BEB3FA}"/>
              </a:ext>
            </a:extLst>
          </p:cNvPr>
          <p:cNvPicPr>
            <a:picLocks noChangeAspect="1"/>
          </p:cNvPicPr>
          <p:nvPr/>
        </p:nvPicPr>
        <p:blipFill>
          <a:blip r:embed="rId3"/>
          <a:stretch>
            <a:fillRect/>
          </a:stretch>
        </p:blipFill>
        <p:spPr>
          <a:xfrm>
            <a:off x="267764" y="4430743"/>
            <a:ext cx="3931374" cy="2367411"/>
          </a:xfrm>
          <a:prstGeom prst="rect">
            <a:avLst/>
          </a:prstGeom>
        </p:spPr>
      </p:pic>
      <p:pic>
        <p:nvPicPr>
          <p:cNvPr id="13" name="Picture 12">
            <a:extLst>
              <a:ext uri="{FF2B5EF4-FFF2-40B4-BE49-F238E27FC236}">
                <a16:creationId xmlns:a16="http://schemas.microsoft.com/office/drawing/2014/main" id="{798F2BA5-76A0-4A86-A9A1-0FCC6CA28532}"/>
              </a:ext>
            </a:extLst>
          </p:cNvPr>
          <p:cNvPicPr>
            <a:picLocks noChangeAspect="1"/>
          </p:cNvPicPr>
          <p:nvPr/>
        </p:nvPicPr>
        <p:blipFill>
          <a:blip r:embed="rId4"/>
          <a:stretch>
            <a:fillRect/>
          </a:stretch>
        </p:blipFill>
        <p:spPr>
          <a:xfrm>
            <a:off x="5172352" y="2098710"/>
            <a:ext cx="6019800" cy="1790700"/>
          </a:xfrm>
          <a:prstGeom prst="rect">
            <a:avLst/>
          </a:prstGeom>
        </p:spPr>
      </p:pic>
      <p:pic>
        <p:nvPicPr>
          <p:cNvPr id="15" name="Picture 14">
            <a:extLst>
              <a:ext uri="{FF2B5EF4-FFF2-40B4-BE49-F238E27FC236}">
                <a16:creationId xmlns:a16="http://schemas.microsoft.com/office/drawing/2014/main" id="{A30E0B23-0EC9-4AF4-B579-E7A9B92B82FF}"/>
              </a:ext>
            </a:extLst>
          </p:cNvPr>
          <p:cNvPicPr>
            <a:picLocks noChangeAspect="1"/>
          </p:cNvPicPr>
          <p:nvPr/>
        </p:nvPicPr>
        <p:blipFill>
          <a:blip r:embed="rId5"/>
          <a:stretch>
            <a:fillRect/>
          </a:stretch>
        </p:blipFill>
        <p:spPr>
          <a:xfrm>
            <a:off x="5172352" y="4676235"/>
            <a:ext cx="6019800" cy="1876425"/>
          </a:xfrm>
          <a:prstGeom prst="rect">
            <a:avLst/>
          </a:prstGeom>
        </p:spPr>
      </p:pic>
    </p:spTree>
    <p:extLst>
      <p:ext uri="{BB962C8B-B14F-4D97-AF65-F5344CB8AC3E}">
        <p14:creationId xmlns:p14="http://schemas.microsoft.com/office/powerpoint/2010/main" val="22957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EA2C8C-226D-4C61-B98D-174AD0182D87}"/>
              </a:ext>
            </a:extLst>
          </p:cNvPr>
          <p:cNvSpPr txBox="1"/>
          <p:nvPr/>
        </p:nvSpPr>
        <p:spPr>
          <a:xfrm>
            <a:off x="87790" y="0"/>
            <a:ext cx="8128000" cy="800219"/>
          </a:xfrm>
          <a:prstGeom prst="rect">
            <a:avLst/>
          </a:prstGeom>
          <a:noFill/>
        </p:spPr>
        <p:txBody>
          <a:bodyPr wrap="square" rtlCol="0">
            <a:spAutoFit/>
          </a:bodyPr>
          <a:lstStyle/>
          <a:p>
            <a:r>
              <a:rPr lang="en-US" sz="2400" b="1" dirty="0">
                <a:latin typeface="Garamond" panose="02020404030301010803" pitchFamily="18" charset="0"/>
              </a:rPr>
              <a:t>Evaluation Metrics – PSNR and SSIM</a:t>
            </a:r>
          </a:p>
          <a:p>
            <a:r>
              <a:rPr lang="en-US" sz="2200" b="1" dirty="0">
                <a:latin typeface="Garamond" panose="02020404030301010803" pitchFamily="18" charset="0"/>
              </a:rPr>
              <a:t>For indoor and outdoor images:</a:t>
            </a:r>
            <a:endParaRPr lang="en-IN" sz="2200" b="1" dirty="0">
              <a:latin typeface="Garamond" panose="02020404030301010803" pitchFamily="18" charset="0"/>
            </a:endParaRPr>
          </a:p>
        </p:txBody>
      </p:sp>
      <p:graphicFrame>
        <p:nvGraphicFramePr>
          <p:cNvPr id="3" name="Table 3">
            <a:extLst>
              <a:ext uri="{FF2B5EF4-FFF2-40B4-BE49-F238E27FC236}">
                <a16:creationId xmlns:a16="http://schemas.microsoft.com/office/drawing/2014/main" id="{97004D1B-E63C-4DFE-91DB-CBDDDC081CE5}"/>
              </a:ext>
            </a:extLst>
          </p:cNvPr>
          <p:cNvGraphicFramePr>
            <a:graphicFrameLocks noGrp="1"/>
          </p:cNvGraphicFramePr>
          <p:nvPr>
            <p:extLst>
              <p:ext uri="{D42A27DB-BD31-4B8C-83A1-F6EECF244321}">
                <p14:modId xmlns:p14="http://schemas.microsoft.com/office/powerpoint/2010/main" val="1579580797"/>
              </p:ext>
            </p:extLst>
          </p:nvPr>
        </p:nvGraphicFramePr>
        <p:xfrm>
          <a:off x="2032001" y="883993"/>
          <a:ext cx="4644007" cy="1834884"/>
        </p:xfrm>
        <a:graphic>
          <a:graphicData uri="http://schemas.openxmlformats.org/drawingml/2006/table">
            <a:tbl>
              <a:tblPr firstRow="1" bandRow="1">
                <a:tableStyleId>{69CF1AB2-1976-4502-BF36-3FF5EA218861}</a:tableStyleId>
              </a:tblPr>
              <a:tblGrid>
                <a:gridCol w="1199471">
                  <a:extLst>
                    <a:ext uri="{9D8B030D-6E8A-4147-A177-3AD203B41FA5}">
                      <a16:colId xmlns:a16="http://schemas.microsoft.com/office/drawing/2014/main" val="3446395483"/>
                    </a:ext>
                  </a:extLst>
                </a:gridCol>
                <a:gridCol w="1766656">
                  <a:extLst>
                    <a:ext uri="{9D8B030D-6E8A-4147-A177-3AD203B41FA5}">
                      <a16:colId xmlns:a16="http://schemas.microsoft.com/office/drawing/2014/main" val="1501583371"/>
                    </a:ext>
                  </a:extLst>
                </a:gridCol>
                <a:gridCol w="1677880">
                  <a:extLst>
                    <a:ext uri="{9D8B030D-6E8A-4147-A177-3AD203B41FA5}">
                      <a16:colId xmlns:a16="http://schemas.microsoft.com/office/drawing/2014/main" val="23998780"/>
                    </a:ext>
                  </a:extLst>
                </a:gridCol>
              </a:tblGrid>
              <a:tr h="240863">
                <a:tc>
                  <a:txBody>
                    <a:bodyPr/>
                    <a:lstStyle/>
                    <a:p>
                      <a:pPr algn="ctr"/>
                      <a:endParaRPr lang="en-IN" sz="1700" b="0" kern="1200" dirty="0">
                        <a:solidFill>
                          <a:schemeClr val="tx1"/>
                        </a:solidFill>
                        <a:latin typeface="Garamond" panose="02020404030301010803"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1" kern="1200" dirty="0">
                          <a:solidFill>
                            <a:schemeClr val="tx1"/>
                          </a:solidFill>
                          <a:latin typeface="Garamond" panose="02020404030301010803" pitchFamily="18" charset="0"/>
                          <a:ea typeface="+mn-ea"/>
                          <a:cs typeface="+mn-cs"/>
                        </a:rPr>
                        <a:t>Test SSIM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1" kern="1200" dirty="0">
                          <a:solidFill>
                            <a:schemeClr val="tx1"/>
                          </a:solidFill>
                          <a:latin typeface="Garamond" panose="02020404030301010803" pitchFamily="18" charset="0"/>
                          <a:ea typeface="+mn-ea"/>
                          <a:cs typeface="+mn-cs"/>
                        </a:rPr>
                        <a:t>Test PSNR 	</a:t>
                      </a:r>
                    </a:p>
                    <a:p>
                      <a:pPr algn="ctr"/>
                      <a:endParaRPr lang="en-IN" sz="1700" b="1" kern="1200" dirty="0">
                        <a:solidFill>
                          <a:schemeClr val="tx1"/>
                        </a:solidFill>
                        <a:latin typeface="Garamond" panose="02020404030301010803" pitchFamily="18" charset="0"/>
                        <a:ea typeface="+mn-ea"/>
                        <a:cs typeface="+mn-cs"/>
                      </a:endParaRPr>
                    </a:p>
                  </a:txBody>
                  <a:tcPr/>
                </a:tc>
                <a:extLst>
                  <a:ext uri="{0D108BD9-81ED-4DB2-BD59-A6C34878D82A}">
                    <a16:rowId xmlns:a16="http://schemas.microsoft.com/office/drawing/2014/main" val="3593197305"/>
                  </a:ext>
                </a:extLst>
              </a:tr>
              <a:tr h="4019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1" kern="1200" dirty="0">
                          <a:solidFill>
                            <a:schemeClr val="tx1"/>
                          </a:solidFill>
                          <a:latin typeface="Garamond" panose="02020404030301010803" pitchFamily="18" charset="0"/>
                          <a:ea typeface="+mn-ea"/>
                          <a:cs typeface="+mn-cs"/>
                        </a:rPr>
                        <a:t>Indoor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0" kern="1200" dirty="0">
                          <a:solidFill>
                            <a:schemeClr val="tx1"/>
                          </a:solidFill>
                          <a:latin typeface="Garamond" panose="02020404030301010803" pitchFamily="18" charset="0"/>
                          <a:ea typeface="+mn-ea"/>
                          <a:cs typeface="+mn-cs"/>
                        </a:rPr>
                        <a:t>0.5559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0" kern="1200" dirty="0">
                          <a:solidFill>
                            <a:schemeClr val="tx1"/>
                          </a:solidFill>
                          <a:latin typeface="Garamond" panose="02020404030301010803" pitchFamily="18" charset="0"/>
                          <a:ea typeface="+mn-ea"/>
                          <a:cs typeface="+mn-cs"/>
                        </a:rPr>
                        <a:t>14.86</a:t>
                      </a:r>
                    </a:p>
                  </a:txBody>
                  <a:tcPr/>
                </a:tc>
                <a:extLst>
                  <a:ext uri="{0D108BD9-81ED-4DB2-BD59-A6C34878D82A}">
                    <a16:rowId xmlns:a16="http://schemas.microsoft.com/office/drawing/2014/main" val="721217217"/>
                  </a:ext>
                </a:extLst>
              </a:tr>
              <a:tr h="564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1" kern="1200" dirty="0">
                          <a:solidFill>
                            <a:schemeClr val="tx1"/>
                          </a:solidFill>
                          <a:latin typeface="Garamond" panose="02020404030301010803" pitchFamily="18" charset="0"/>
                          <a:ea typeface="+mn-ea"/>
                          <a:cs typeface="+mn-cs"/>
                        </a:rPr>
                        <a:t>Outdoor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0" kern="1200" dirty="0">
                          <a:solidFill>
                            <a:schemeClr val="tx1"/>
                          </a:solidFill>
                          <a:latin typeface="Garamond" panose="02020404030301010803" pitchFamily="18" charset="0"/>
                          <a:ea typeface="+mn-ea"/>
                          <a:cs typeface="+mn-cs"/>
                        </a:rPr>
                        <a:t>0.6363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0" kern="1200" dirty="0">
                          <a:solidFill>
                            <a:schemeClr val="tx1"/>
                          </a:solidFill>
                          <a:latin typeface="Garamond" panose="02020404030301010803" pitchFamily="18" charset="0"/>
                          <a:ea typeface="+mn-ea"/>
                          <a:cs typeface="+mn-cs"/>
                        </a:rPr>
                        <a:t>19.41</a:t>
                      </a:r>
                    </a:p>
                  </a:txBody>
                  <a:tcPr/>
                </a:tc>
                <a:extLst>
                  <a:ext uri="{0D108BD9-81ED-4DB2-BD59-A6C34878D82A}">
                    <a16:rowId xmlns:a16="http://schemas.microsoft.com/office/drawing/2014/main" val="2794134385"/>
                  </a:ext>
                </a:extLst>
              </a:tr>
            </a:tbl>
          </a:graphicData>
        </a:graphic>
      </p:graphicFrame>
      <p:sp>
        <p:nvSpPr>
          <p:cNvPr id="4" name="TextBox 3">
            <a:extLst>
              <a:ext uri="{FF2B5EF4-FFF2-40B4-BE49-F238E27FC236}">
                <a16:creationId xmlns:a16="http://schemas.microsoft.com/office/drawing/2014/main" id="{C136D18C-AE8B-423F-B4E2-E98AB91E6229}"/>
              </a:ext>
            </a:extLst>
          </p:cNvPr>
          <p:cNvSpPr txBox="1"/>
          <p:nvPr/>
        </p:nvSpPr>
        <p:spPr>
          <a:xfrm>
            <a:off x="230821" y="3570428"/>
            <a:ext cx="11878322" cy="2862322"/>
          </a:xfrm>
          <a:prstGeom prst="rect">
            <a:avLst/>
          </a:prstGeom>
          <a:noFill/>
        </p:spPr>
        <p:txBody>
          <a:bodyPr wrap="square" rtlCol="0">
            <a:spAutoFit/>
          </a:bodyPr>
          <a:lstStyle/>
          <a:p>
            <a:pPr algn="just"/>
            <a:r>
              <a:rPr lang="en-US" sz="2400" b="1" dirty="0">
                <a:latin typeface="Garamond" panose="02020404030301010803" pitchFamily="18" charset="0"/>
              </a:rPr>
              <a:t>Results obtained on model trained from scratch for the resized image of 46 x 62:</a:t>
            </a:r>
          </a:p>
          <a:p>
            <a:pPr algn="just"/>
            <a:r>
              <a:rPr lang="en-US" sz="2200" dirty="0">
                <a:latin typeface="Garamond" panose="02020404030301010803" pitchFamily="18" charset="0"/>
              </a:rPr>
              <a:t>The images are resized to </a:t>
            </a:r>
            <a:r>
              <a:rPr lang="en-US" sz="2200" b="1" dirty="0">
                <a:latin typeface="Garamond" panose="02020404030301010803" pitchFamily="18" charset="0"/>
              </a:rPr>
              <a:t>46 x 62</a:t>
            </a:r>
            <a:r>
              <a:rPr lang="en-US" sz="2200" dirty="0">
                <a:latin typeface="Garamond" panose="02020404030301010803" pitchFamily="18" charset="0"/>
              </a:rPr>
              <a:t> for the model trained from scratch due to the compute limitations.</a:t>
            </a:r>
          </a:p>
          <a:p>
            <a:pPr algn="just"/>
            <a:r>
              <a:rPr lang="en-US" sz="2200" dirty="0">
                <a:latin typeface="Garamond" panose="02020404030301010803" pitchFamily="18" charset="0"/>
              </a:rPr>
              <a:t>Epochs run : 15 – showing the last few steps</a:t>
            </a:r>
          </a:p>
          <a:p>
            <a:pPr algn="just"/>
            <a:endParaRPr lang="en-US" sz="2200" dirty="0">
              <a:latin typeface="Garamond" panose="02020404030301010803" pitchFamily="18" charset="0"/>
            </a:endParaRPr>
          </a:p>
          <a:p>
            <a:pPr algn="just"/>
            <a:r>
              <a:rPr lang="en-IN" dirty="0">
                <a:latin typeface="Garamond" panose="02020404030301010803" pitchFamily="18" charset="0"/>
              </a:rPr>
              <a:t>epoch 15/15 | step 180/219 | running loss 0.11747756078839303 | </a:t>
            </a:r>
            <a:r>
              <a:rPr lang="en-IN" dirty="0" err="1">
                <a:latin typeface="Garamond" panose="02020404030301010803" pitchFamily="18" charset="0"/>
              </a:rPr>
              <a:t>ssim</a:t>
            </a:r>
            <a:r>
              <a:rPr lang="en-IN" dirty="0">
                <a:latin typeface="Garamond" panose="02020404030301010803" pitchFamily="18" charset="0"/>
              </a:rPr>
              <a:t> 0.5708408236503602 | </a:t>
            </a:r>
            <a:r>
              <a:rPr lang="en-IN" dirty="0" err="1">
                <a:latin typeface="Garamond" panose="02020404030301010803" pitchFamily="18" charset="0"/>
              </a:rPr>
              <a:t>psnr</a:t>
            </a:r>
            <a:r>
              <a:rPr lang="en-IN" dirty="0">
                <a:latin typeface="Garamond" panose="02020404030301010803" pitchFamily="18" charset="0"/>
              </a:rPr>
              <a:t> 16.39449644088745</a:t>
            </a:r>
          </a:p>
          <a:p>
            <a:pPr algn="just"/>
            <a:r>
              <a:rPr lang="en-IN" dirty="0">
                <a:latin typeface="Garamond" panose="02020404030301010803" pitchFamily="18" charset="0"/>
              </a:rPr>
              <a:t>epoch 15/15 | step 190/219 | running loss 0.11486219689249992 | </a:t>
            </a:r>
            <a:r>
              <a:rPr lang="en-IN" dirty="0" err="1">
                <a:latin typeface="Garamond" panose="02020404030301010803" pitchFamily="18" charset="0"/>
              </a:rPr>
              <a:t>ssim</a:t>
            </a:r>
            <a:r>
              <a:rPr lang="en-IN" dirty="0">
                <a:latin typeface="Garamond" panose="02020404030301010803" pitchFamily="18" charset="0"/>
              </a:rPr>
              <a:t> 0.5787747144699097 | </a:t>
            </a:r>
            <a:r>
              <a:rPr lang="en-IN" dirty="0" err="1">
                <a:latin typeface="Garamond" panose="02020404030301010803" pitchFamily="18" charset="0"/>
              </a:rPr>
              <a:t>psnr</a:t>
            </a:r>
            <a:r>
              <a:rPr lang="en-IN" dirty="0">
                <a:latin typeface="Garamond" panose="02020404030301010803" pitchFamily="18" charset="0"/>
              </a:rPr>
              <a:t> 16.547403621673585</a:t>
            </a:r>
          </a:p>
          <a:p>
            <a:pPr algn="just"/>
            <a:r>
              <a:rPr lang="en-IN" dirty="0">
                <a:latin typeface="Garamond" panose="02020404030301010803" pitchFamily="18" charset="0"/>
              </a:rPr>
              <a:t>epoch 15/15 | step 200/219 | running loss 0.1187741443514824   | </a:t>
            </a:r>
            <a:r>
              <a:rPr lang="en-IN" dirty="0" err="1">
                <a:latin typeface="Garamond" panose="02020404030301010803" pitchFamily="18" charset="0"/>
              </a:rPr>
              <a:t>ssim</a:t>
            </a:r>
            <a:r>
              <a:rPr lang="en-IN" dirty="0">
                <a:latin typeface="Garamond" panose="02020404030301010803" pitchFamily="18" charset="0"/>
              </a:rPr>
              <a:t> 0.5857049643993377 | </a:t>
            </a:r>
            <a:r>
              <a:rPr lang="en-IN" dirty="0" err="1">
                <a:latin typeface="Garamond" panose="02020404030301010803" pitchFamily="18" charset="0"/>
              </a:rPr>
              <a:t>psnr</a:t>
            </a:r>
            <a:r>
              <a:rPr lang="en-IN" dirty="0">
                <a:latin typeface="Garamond" panose="02020404030301010803" pitchFamily="18" charset="0"/>
              </a:rPr>
              <a:t> 16.25970516204834</a:t>
            </a:r>
          </a:p>
          <a:p>
            <a:pPr algn="just"/>
            <a:r>
              <a:rPr lang="en-IN" dirty="0">
                <a:latin typeface="Garamond" panose="02020404030301010803" pitchFamily="18" charset="0"/>
              </a:rPr>
              <a:t>epoch 15/15 | step 210/219 | running loss 0.11838586628437042 | </a:t>
            </a:r>
            <a:r>
              <a:rPr lang="en-IN" dirty="0" err="1">
                <a:latin typeface="Garamond" panose="02020404030301010803" pitchFamily="18" charset="0"/>
              </a:rPr>
              <a:t>ssim</a:t>
            </a:r>
            <a:r>
              <a:rPr lang="en-IN" dirty="0">
                <a:latin typeface="Garamond" panose="02020404030301010803" pitchFamily="18" charset="0"/>
              </a:rPr>
              <a:t> 0.5773221254348755 | </a:t>
            </a:r>
            <a:r>
              <a:rPr lang="en-IN" dirty="0" err="1">
                <a:latin typeface="Garamond" panose="02020404030301010803" pitchFamily="18" charset="0"/>
              </a:rPr>
              <a:t>psnr</a:t>
            </a:r>
            <a:r>
              <a:rPr lang="en-IN" dirty="0">
                <a:latin typeface="Garamond" panose="02020404030301010803" pitchFamily="18" charset="0"/>
              </a:rPr>
              <a:t> 16.31971321105957</a:t>
            </a:r>
          </a:p>
          <a:p>
            <a:pPr algn="just"/>
            <a:r>
              <a:rPr lang="en-IN" dirty="0">
                <a:latin typeface="Garamond" panose="02020404030301010803" pitchFamily="18" charset="0"/>
              </a:rPr>
              <a:t>epoch 15/15 | step 219/219 | running loss 0.118756712310844     | </a:t>
            </a:r>
            <a:r>
              <a:rPr lang="en-IN" dirty="0" err="1">
                <a:latin typeface="Garamond" panose="02020404030301010803" pitchFamily="18" charset="0"/>
              </a:rPr>
              <a:t>ssim</a:t>
            </a:r>
            <a:r>
              <a:rPr lang="en-IN" dirty="0">
                <a:latin typeface="Garamond" panose="02020404030301010803" pitchFamily="18" charset="0"/>
              </a:rPr>
              <a:t> 0.5801493724187216 | </a:t>
            </a:r>
            <a:r>
              <a:rPr lang="en-IN" dirty="0" err="1">
                <a:latin typeface="Garamond" panose="02020404030301010803" pitchFamily="18" charset="0"/>
              </a:rPr>
              <a:t>psnr</a:t>
            </a:r>
            <a:r>
              <a:rPr lang="en-IN" dirty="0">
                <a:latin typeface="Garamond" panose="02020404030301010803" pitchFamily="18" charset="0"/>
              </a:rPr>
              <a:t> 16.314223289489746</a:t>
            </a:r>
          </a:p>
        </p:txBody>
      </p:sp>
    </p:spTree>
    <p:extLst>
      <p:ext uri="{BB962C8B-B14F-4D97-AF65-F5344CB8AC3E}">
        <p14:creationId xmlns:p14="http://schemas.microsoft.com/office/powerpoint/2010/main" val="259875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01D97-BEE2-4171-BA89-19D27BCACD92}"/>
              </a:ext>
            </a:extLst>
          </p:cNvPr>
          <p:cNvPicPr>
            <a:picLocks noChangeAspect="1"/>
          </p:cNvPicPr>
          <p:nvPr/>
        </p:nvPicPr>
        <p:blipFill>
          <a:blip r:embed="rId2"/>
          <a:stretch>
            <a:fillRect/>
          </a:stretch>
        </p:blipFill>
        <p:spPr>
          <a:xfrm>
            <a:off x="292620" y="188071"/>
            <a:ext cx="3726634" cy="2711518"/>
          </a:xfrm>
          <a:prstGeom prst="rect">
            <a:avLst/>
          </a:prstGeom>
        </p:spPr>
      </p:pic>
      <p:pic>
        <p:nvPicPr>
          <p:cNvPr id="7" name="Picture 6">
            <a:extLst>
              <a:ext uri="{FF2B5EF4-FFF2-40B4-BE49-F238E27FC236}">
                <a16:creationId xmlns:a16="http://schemas.microsoft.com/office/drawing/2014/main" id="{1B556AE2-795A-4A2E-BB48-D4D3EA5F818E}"/>
              </a:ext>
            </a:extLst>
          </p:cNvPr>
          <p:cNvPicPr>
            <a:picLocks noChangeAspect="1"/>
          </p:cNvPicPr>
          <p:nvPr/>
        </p:nvPicPr>
        <p:blipFill>
          <a:blip r:embed="rId3"/>
          <a:stretch>
            <a:fillRect/>
          </a:stretch>
        </p:blipFill>
        <p:spPr>
          <a:xfrm>
            <a:off x="4170220" y="233433"/>
            <a:ext cx="3726634" cy="2688837"/>
          </a:xfrm>
          <a:prstGeom prst="rect">
            <a:avLst/>
          </a:prstGeom>
        </p:spPr>
      </p:pic>
      <p:pic>
        <p:nvPicPr>
          <p:cNvPr id="9" name="Picture 8">
            <a:extLst>
              <a:ext uri="{FF2B5EF4-FFF2-40B4-BE49-F238E27FC236}">
                <a16:creationId xmlns:a16="http://schemas.microsoft.com/office/drawing/2014/main" id="{32A377D4-BE20-4ADD-9EE9-0CB849EC2165}"/>
              </a:ext>
            </a:extLst>
          </p:cNvPr>
          <p:cNvPicPr>
            <a:picLocks noChangeAspect="1"/>
          </p:cNvPicPr>
          <p:nvPr/>
        </p:nvPicPr>
        <p:blipFill>
          <a:blip r:embed="rId4"/>
          <a:stretch>
            <a:fillRect/>
          </a:stretch>
        </p:blipFill>
        <p:spPr>
          <a:xfrm>
            <a:off x="8023519" y="210752"/>
            <a:ext cx="3702218" cy="2688837"/>
          </a:xfrm>
          <a:prstGeom prst="rect">
            <a:avLst/>
          </a:prstGeom>
        </p:spPr>
      </p:pic>
      <p:pic>
        <p:nvPicPr>
          <p:cNvPr id="11" name="Picture 10">
            <a:extLst>
              <a:ext uri="{FF2B5EF4-FFF2-40B4-BE49-F238E27FC236}">
                <a16:creationId xmlns:a16="http://schemas.microsoft.com/office/drawing/2014/main" id="{767538F0-3DD8-4725-A16C-A26E5D48F6F3}"/>
              </a:ext>
            </a:extLst>
          </p:cNvPr>
          <p:cNvPicPr>
            <a:picLocks noChangeAspect="1"/>
          </p:cNvPicPr>
          <p:nvPr/>
        </p:nvPicPr>
        <p:blipFill>
          <a:blip r:embed="rId5"/>
          <a:stretch>
            <a:fillRect/>
          </a:stretch>
        </p:blipFill>
        <p:spPr>
          <a:xfrm>
            <a:off x="268319" y="3770050"/>
            <a:ext cx="3726634" cy="2725144"/>
          </a:xfrm>
          <a:prstGeom prst="rect">
            <a:avLst/>
          </a:prstGeom>
        </p:spPr>
      </p:pic>
      <p:pic>
        <p:nvPicPr>
          <p:cNvPr id="13" name="Picture 12">
            <a:extLst>
              <a:ext uri="{FF2B5EF4-FFF2-40B4-BE49-F238E27FC236}">
                <a16:creationId xmlns:a16="http://schemas.microsoft.com/office/drawing/2014/main" id="{A8FF0C59-898B-4C8C-965D-73C96241BC4D}"/>
              </a:ext>
            </a:extLst>
          </p:cNvPr>
          <p:cNvPicPr>
            <a:picLocks noChangeAspect="1"/>
          </p:cNvPicPr>
          <p:nvPr/>
        </p:nvPicPr>
        <p:blipFill>
          <a:blip r:embed="rId6"/>
          <a:stretch>
            <a:fillRect/>
          </a:stretch>
        </p:blipFill>
        <p:spPr>
          <a:xfrm>
            <a:off x="4145919" y="3771247"/>
            <a:ext cx="3775236" cy="2688837"/>
          </a:xfrm>
          <a:prstGeom prst="rect">
            <a:avLst/>
          </a:prstGeom>
        </p:spPr>
      </p:pic>
      <p:pic>
        <p:nvPicPr>
          <p:cNvPr id="15" name="Picture 14">
            <a:extLst>
              <a:ext uri="{FF2B5EF4-FFF2-40B4-BE49-F238E27FC236}">
                <a16:creationId xmlns:a16="http://schemas.microsoft.com/office/drawing/2014/main" id="{C746C2C6-F776-4D8E-A3AA-EE2EB4CC84B6}"/>
              </a:ext>
            </a:extLst>
          </p:cNvPr>
          <p:cNvPicPr>
            <a:picLocks noChangeAspect="1"/>
          </p:cNvPicPr>
          <p:nvPr/>
        </p:nvPicPr>
        <p:blipFill>
          <a:blip r:embed="rId7"/>
          <a:stretch>
            <a:fillRect/>
          </a:stretch>
        </p:blipFill>
        <p:spPr>
          <a:xfrm>
            <a:off x="7995401" y="3771247"/>
            <a:ext cx="3730336" cy="2688837"/>
          </a:xfrm>
          <a:prstGeom prst="rect">
            <a:avLst/>
          </a:prstGeom>
        </p:spPr>
      </p:pic>
    </p:spTree>
    <p:extLst>
      <p:ext uri="{BB962C8B-B14F-4D97-AF65-F5344CB8AC3E}">
        <p14:creationId xmlns:p14="http://schemas.microsoft.com/office/powerpoint/2010/main" val="167838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6000" b="1" dirty="0">
                <a:solidFill>
                  <a:schemeClr val="accent1"/>
                </a:solidFill>
                <a:latin typeface="Garamond" panose="02020404030301010803"/>
                <a:ea typeface="+mn-ea"/>
                <a:cs typeface="+mn-cs"/>
              </a:rPr>
              <a:t>Presentation Sub-sections</a:t>
            </a:r>
          </a:p>
        </p:txBody>
      </p:sp>
      <p:sp>
        <p:nvSpPr>
          <p:cNvPr id="14" name="Content Placeholder 2"/>
          <p:cNvSpPr>
            <a:spLocks noGrp="1"/>
          </p:cNvSpPr>
          <p:nvPr>
            <p:ph idx="1"/>
          </p:nvPr>
        </p:nvSpPr>
        <p:spPr>
          <a:xfrm>
            <a:off x="1945985" y="2679020"/>
            <a:ext cx="8627320" cy="4458626"/>
          </a:xfrm>
        </p:spPr>
        <p:txBody>
          <a:bodyPr>
            <a:normAutofit/>
          </a:bodyPr>
          <a:lstStyle/>
          <a:p>
            <a:r>
              <a:rPr lang="en-US" sz="3200" dirty="0">
                <a:latin typeface="Garamond" panose="02020404030301010803" pitchFamily="18" charset="0"/>
              </a:rPr>
              <a:t>Introduction</a:t>
            </a:r>
          </a:p>
          <a:p>
            <a:r>
              <a:rPr lang="en-US" sz="3200" dirty="0">
                <a:latin typeface="Garamond" panose="02020404030301010803" pitchFamily="18" charset="0"/>
              </a:rPr>
              <a:t>Implementation details and Results</a:t>
            </a:r>
          </a:p>
          <a:p>
            <a:r>
              <a:rPr lang="en-US" sz="3200" dirty="0">
                <a:latin typeface="Garamond" panose="02020404030301010803" pitchFamily="18" charset="0"/>
              </a:rPr>
              <a:t>Application live demo</a:t>
            </a:r>
          </a:p>
          <a:p>
            <a:r>
              <a:rPr lang="en-US" sz="3200" dirty="0">
                <a:latin typeface="Garamond" panose="02020404030301010803" pitchFamily="18" charset="0"/>
              </a:rPr>
              <a:t>Conclusion</a:t>
            </a:r>
          </a:p>
          <a:p>
            <a:r>
              <a:rPr lang="en-US" sz="3200" dirty="0">
                <a:latin typeface="Garamond" panose="02020404030301010803" pitchFamily="18" charset="0"/>
              </a:rPr>
              <a:t>Limitations</a:t>
            </a:r>
          </a:p>
          <a:p>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 calcmode="lin" valueType="num">
                                      <p:cBhvr additive="base">
                                        <p:cTn id="2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 calcmode="lin" valueType="num">
                                      <p:cBhvr additive="base">
                                        <p:cTn id="31"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8C33EE-E85C-4F96-937D-B85C8A39468A}"/>
              </a:ext>
            </a:extLst>
          </p:cNvPr>
          <p:cNvSpPr txBox="1"/>
          <p:nvPr/>
        </p:nvSpPr>
        <p:spPr>
          <a:xfrm>
            <a:off x="87790" y="0"/>
            <a:ext cx="8128000" cy="800219"/>
          </a:xfrm>
          <a:prstGeom prst="rect">
            <a:avLst/>
          </a:prstGeom>
          <a:noFill/>
        </p:spPr>
        <p:txBody>
          <a:bodyPr wrap="square" rtlCol="0">
            <a:spAutoFit/>
          </a:bodyPr>
          <a:lstStyle/>
          <a:p>
            <a:r>
              <a:rPr lang="en-US" sz="2400" b="1" dirty="0">
                <a:latin typeface="Garamond" panose="02020404030301010803" pitchFamily="18" charset="0"/>
              </a:rPr>
              <a:t>Evaluation Metrics – PSNR and SSIM</a:t>
            </a:r>
          </a:p>
          <a:p>
            <a:r>
              <a:rPr lang="en-US" sz="2200" b="1" dirty="0">
                <a:latin typeface="Garamond" panose="02020404030301010803" pitchFamily="18" charset="0"/>
              </a:rPr>
              <a:t>For indoor and outdoor images:</a:t>
            </a:r>
            <a:endParaRPr lang="en-IN" sz="2200" b="1" dirty="0">
              <a:latin typeface="Garamond" panose="02020404030301010803" pitchFamily="18" charset="0"/>
            </a:endParaRPr>
          </a:p>
        </p:txBody>
      </p:sp>
      <p:graphicFrame>
        <p:nvGraphicFramePr>
          <p:cNvPr id="3" name="Table 3">
            <a:extLst>
              <a:ext uri="{FF2B5EF4-FFF2-40B4-BE49-F238E27FC236}">
                <a16:creationId xmlns:a16="http://schemas.microsoft.com/office/drawing/2014/main" id="{F5BFBE20-5B25-49AC-B3BA-F1BC12E2464B}"/>
              </a:ext>
            </a:extLst>
          </p:cNvPr>
          <p:cNvGraphicFramePr>
            <a:graphicFrameLocks noGrp="1"/>
          </p:cNvGraphicFramePr>
          <p:nvPr>
            <p:extLst>
              <p:ext uri="{D42A27DB-BD31-4B8C-83A1-F6EECF244321}">
                <p14:modId xmlns:p14="http://schemas.microsoft.com/office/powerpoint/2010/main" val="752884888"/>
              </p:ext>
            </p:extLst>
          </p:nvPr>
        </p:nvGraphicFramePr>
        <p:xfrm>
          <a:off x="2032001" y="883993"/>
          <a:ext cx="4644007" cy="1834884"/>
        </p:xfrm>
        <a:graphic>
          <a:graphicData uri="http://schemas.openxmlformats.org/drawingml/2006/table">
            <a:tbl>
              <a:tblPr firstRow="1" bandRow="1">
                <a:tableStyleId>{69CF1AB2-1976-4502-BF36-3FF5EA218861}</a:tableStyleId>
              </a:tblPr>
              <a:tblGrid>
                <a:gridCol w="1199471">
                  <a:extLst>
                    <a:ext uri="{9D8B030D-6E8A-4147-A177-3AD203B41FA5}">
                      <a16:colId xmlns:a16="http://schemas.microsoft.com/office/drawing/2014/main" val="3446395483"/>
                    </a:ext>
                  </a:extLst>
                </a:gridCol>
                <a:gridCol w="1766656">
                  <a:extLst>
                    <a:ext uri="{9D8B030D-6E8A-4147-A177-3AD203B41FA5}">
                      <a16:colId xmlns:a16="http://schemas.microsoft.com/office/drawing/2014/main" val="1501583371"/>
                    </a:ext>
                  </a:extLst>
                </a:gridCol>
                <a:gridCol w="1677880">
                  <a:extLst>
                    <a:ext uri="{9D8B030D-6E8A-4147-A177-3AD203B41FA5}">
                      <a16:colId xmlns:a16="http://schemas.microsoft.com/office/drawing/2014/main" val="23998780"/>
                    </a:ext>
                  </a:extLst>
                </a:gridCol>
              </a:tblGrid>
              <a:tr h="240863">
                <a:tc>
                  <a:txBody>
                    <a:bodyPr/>
                    <a:lstStyle/>
                    <a:p>
                      <a:pPr algn="ctr"/>
                      <a:endParaRPr lang="en-IN" sz="1700" b="0" kern="1200" dirty="0">
                        <a:solidFill>
                          <a:schemeClr val="tx1"/>
                        </a:solidFill>
                        <a:latin typeface="Garamond" panose="02020404030301010803"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1" kern="1200" dirty="0">
                          <a:solidFill>
                            <a:schemeClr val="tx1"/>
                          </a:solidFill>
                          <a:latin typeface="Garamond" panose="02020404030301010803" pitchFamily="18" charset="0"/>
                          <a:ea typeface="+mn-ea"/>
                          <a:cs typeface="+mn-cs"/>
                        </a:rPr>
                        <a:t>Test SSIM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1" kern="1200" dirty="0">
                          <a:solidFill>
                            <a:schemeClr val="tx1"/>
                          </a:solidFill>
                          <a:latin typeface="Garamond" panose="02020404030301010803" pitchFamily="18" charset="0"/>
                          <a:ea typeface="+mn-ea"/>
                          <a:cs typeface="+mn-cs"/>
                        </a:rPr>
                        <a:t>Test PSNR 	</a:t>
                      </a:r>
                    </a:p>
                    <a:p>
                      <a:pPr algn="ctr"/>
                      <a:endParaRPr lang="en-IN" sz="1700" b="1" kern="1200" dirty="0">
                        <a:solidFill>
                          <a:schemeClr val="tx1"/>
                        </a:solidFill>
                        <a:latin typeface="Garamond" panose="02020404030301010803" pitchFamily="18" charset="0"/>
                        <a:ea typeface="+mn-ea"/>
                        <a:cs typeface="+mn-cs"/>
                      </a:endParaRPr>
                    </a:p>
                  </a:txBody>
                  <a:tcPr/>
                </a:tc>
                <a:extLst>
                  <a:ext uri="{0D108BD9-81ED-4DB2-BD59-A6C34878D82A}">
                    <a16:rowId xmlns:a16="http://schemas.microsoft.com/office/drawing/2014/main" val="3593197305"/>
                  </a:ext>
                </a:extLst>
              </a:tr>
              <a:tr h="4019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1" kern="1200" dirty="0">
                          <a:solidFill>
                            <a:schemeClr val="tx1"/>
                          </a:solidFill>
                          <a:latin typeface="Garamond" panose="02020404030301010803" pitchFamily="18" charset="0"/>
                          <a:ea typeface="+mn-ea"/>
                          <a:cs typeface="+mn-cs"/>
                        </a:rPr>
                        <a:t>Indoor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0" kern="1200" dirty="0">
                          <a:solidFill>
                            <a:schemeClr val="tx1"/>
                          </a:solidFill>
                          <a:latin typeface="Garamond" panose="02020404030301010803" pitchFamily="18" charset="0"/>
                          <a:ea typeface="+mn-ea"/>
                          <a:cs typeface="+mn-cs"/>
                        </a:rPr>
                        <a:t>0.6333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0" kern="1200" dirty="0">
                          <a:solidFill>
                            <a:schemeClr val="tx1"/>
                          </a:solidFill>
                          <a:latin typeface="Garamond" panose="02020404030301010803" pitchFamily="18" charset="0"/>
                          <a:ea typeface="+mn-ea"/>
                          <a:cs typeface="+mn-cs"/>
                        </a:rPr>
                        <a:t>16.73</a:t>
                      </a:r>
                    </a:p>
                  </a:txBody>
                  <a:tcPr/>
                </a:tc>
                <a:extLst>
                  <a:ext uri="{0D108BD9-81ED-4DB2-BD59-A6C34878D82A}">
                    <a16:rowId xmlns:a16="http://schemas.microsoft.com/office/drawing/2014/main" val="721217217"/>
                  </a:ext>
                </a:extLst>
              </a:tr>
              <a:tr h="564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1" kern="1200" dirty="0">
                          <a:solidFill>
                            <a:schemeClr val="tx1"/>
                          </a:solidFill>
                          <a:latin typeface="Garamond" panose="02020404030301010803" pitchFamily="18" charset="0"/>
                          <a:ea typeface="+mn-ea"/>
                          <a:cs typeface="+mn-cs"/>
                        </a:rPr>
                        <a:t>Outdoor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0" kern="1200" dirty="0">
                          <a:solidFill>
                            <a:schemeClr val="tx1"/>
                          </a:solidFill>
                          <a:latin typeface="Garamond" panose="02020404030301010803" pitchFamily="18" charset="0"/>
                          <a:ea typeface="+mn-ea"/>
                          <a:cs typeface="+mn-cs"/>
                        </a:rPr>
                        <a:t>0.5487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700" b="0" kern="1200" dirty="0">
                          <a:solidFill>
                            <a:schemeClr val="tx1"/>
                          </a:solidFill>
                          <a:latin typeface="Garamond" panose="02020404030301010803" pitchFamily="18" charset="0"/>
                          <a:ea typeface="+mn-ea"/>
                          <a:cs typeface="+mn-cs"/>
                        </a:rPr>
                        <a:t>15.99</a:t>
                      </a:r>
                    </a:p>
                  </a:txBody>
                  <a:tcPr/>
                </a:tc>
                <a:extLst>
                  <a:ext uri="{0D108BD9-81ED-4DB2-BD59-A6C34878D82A}">
                    <a16:rowId xmlns:a16="http://schemas.microsoft.com/office/drawing/2014/main" val="2794134385"/>
                  </a:ext>
                </a:extLst>
              </a:tr>
            </a:tbl>
          </a:graphicData>
        </a:graphic>
      </p:graphicFrame>
      <p:sp>
        <p:nvSpPr>
          <p:cNvPr id="5" name="TextBox 4">
            <a:extLst>
              <a:ext uri="{FF2B5EF4-FFF2-40B4-BE49-F238E27FC236}">
                <a16:creationId xmlns:a16="http://schemas.microsoft.com/office/drawing/2014/main" id="{B9E8132B-404B-4466-9F8A-CBF6E8A156C9}"/>
              </a:ext>
            </a:extLst>
          </p:cNvPr>
          <p:cNvSpPr txBox="1"/>
          <p:nvPr/>
        </p:nvSpPr>
        <p:spPr>
          <a:xfrm>
            <a:off x="111957" y="4065973"/>
            <a:ext cx="11968085" cy="2062103"/>
          </a:xfrm>
          <a:prstGeom prst="rect">
            <a:avLst/>
          </a:prstGeom>
          <a:noFill/>
        </p:spPr>
        <p:txBody>
          <a:bodyPr wrap="square" rtlCol="0">
            <a:spAutoFit/>
          </a:bodyPr>
          <a:lstStyle/>
          <a:p>
            <a:pPr algn="just"/>
            <a:r>
              <a:rPr lang="en-US" sz="2800" b="1" dirty="0">
                <a:latin typeface="Garamond" panose="02020404030301010803" pitchFamily="18" charset="0"/>
              </a:rPr>
              <a:t>Task 4: Implementing own architecture to obtain possible improvements of the current/near to SOTA.</a:t>
            </a:r>
          </a:p>
          <a:p>
            <a:pPr algn="just"/>
            <a:endParaRPr lang="en-US" sz="2800" b="1" dirty="0">
              <a:latin typeface="Garamond" panose="02020404030301010803" pitchFamily="18" charset="0"/>
            </a:endParaRPr>
          </a:p>
          <a:p>
            <a:pPr algn="just"/>
            <a:r>
              <a:rPr lang="en-US" sz="2200" dirty="0">
                <a:latin typeface="Garamond" panose="02020404030301010803" pitchFamily="18" charset="0"/>
              </a:rPr>
              <a:t>Using the U-Net and Involution concepts we have implemented a modified architecture called as </a:t>
            </a:r>
            <a:r>
              <a:rPr lang="en-US" sz="2200" b="1" dirty="0">
                <a:latin typeface="Garamond" panose="02020404030301010803" pitchFamily="18" charset="0"/>
              </a:rPr>
              <a:t>“Involuted U-Net”.</a:t>
            </a:r>
            <a:endParaRPr lang="en-IN" sz="2200" b="1" dirty="0">
              <a:latin typeface="Garamond" panose="02020404030301010803" pitchFamily="18" charset="0"/>
            </a:endParaRPr>
          </a:p>
        </p:txBody>
      </p:sp>
    </p:spTree>
    <p:extLst>
      <p:ext uri="{BB962C8B-B14F-4D97-AF65-F5344CB8AC3E}">
        <p14:creationId xmlns:p14="http://schemas.microsoft.com/office/powerpoint/2010/main" val="316207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B5FDCD-C066-47D0-970A-E6DAA5648FE4}"/>
              </a:ext>
            </a:extLst>
          </p:cNvPr>
          <p:cNvPicPr>
            <a:picLocks noChangeAspect="1"/>
          </p:cNvPicPr>
          <p:nvPr/>
        </p:nvPicPr>
        <p:blipFill>
          <a:blip r:embed="rId2"/>
          <a:stretch>
            <a:fillRect/>
          </a:stretch>
        </p:blipFill>
        <p:spPr>
          <a:xfrm>
            <a:off x="257808" y="408373"/>
            <a:ext cx="5838192" cy="4811697"/>
          </a:xfrm>
          <a:prstGeom prst="rect">
            <a:avLst/>
          </a:prstGeom>
        </p:spPr>
      </p:pic>
      <p:sp>
        <p:nvSpPr>
          <p:cNvPr id="4" name="TextBox 3">
            <a:extLst>
              <a:ext uri="{FF2B5EF4-FFF2-40B4-BE49-F238E27FC236}">
                <a16:creationId xmlns:a16="http://schemas.microsoft.com/office/drawing/2014/main" id="{2B62FE57-EAB2-4D44-B3CC-0319C33C2F98}"/>
              </a:ext>
            </a:extLst>
          </p:cNvPr>
          <p:cNvSpPr txBox="1"/>
          <p:nvPr/>
        </p:nvSpPr>
        <p:spPr>
          <a:xfrm>
            <a:off x="6096000" y="248575"/>
            <a:ext cx="5995386" cy="6524863"/>
          </a:xfrm>
          <a:prstGeom prst="rect">
            <a:avLst/>
          </a:prstGeom>
          <a:noFill/>
        </p:spPr>
        <p:txBody>
          <a:bodyPr wrap="square" rtlCol="0">
            <a:spAutoFit/>
          </a:bodyPr>
          <a:lstStyle/>
          <a:p>
            <a:pPr marL="342900" indent="-342900" algn="just">
              <a:buFont typeface="Courier New" panose="02070309020205020404" pitchFamily="49" charset="0"/>
              <a:buChar char="o"/>
            </a:pPr>
            <a:r>
              <a:rPr lang="en-US" sz="2200" dirty="0">
                <a:latin typeface="Garamond" panose="02020404030301010803" pitchFamily="18" charset="0"/>
              </a:rPr>
              <a:t>We have implemented our own architecture to obtain a better performance motivated by U-Net architecture. </a:t>
            </a:r>
          </a:p>
          <a:p>
            <a:pPr marL="342900" indent="-342900" algn="just">
              <a:buFont typeface="Courier New" panose="02070309020205020404" pitchFamily="49" charset="0"/>
              <a:buChar char="o"/>
            </a:pPr>
            <a:r>
              <a:rPr lang="en-US" sz="2200" dirty="0">
                <a:latin typeface="Garamond" panose="02020404030301010803" pitchFamily="18" charset="0"/>
              </a:rPr>
              <a:t>The main difference is that we have used involutions in place of convolutions and applied composite loss - perpetual (Alex net) + SSIM loss + PSNR loss along with weightages. </a:t>
            </a:r>
          </a:p>
          <a:p>
            <a:pPr marL="342900" indent="-342900" algn="just">
              <a:buFont typeface="Courier New" panose="02070309020205020404" pitchFamily="49" charset="0"/>
              <a:buChar char="o"/>
            </a:pPr>
            <a:r>
              <a:rPr lang="en-US" sz="2200" dirty="0">
                <a:latin typeface="Garamond" panose="02020404030301010803" pitchFamily="18" charset="0"/>
              </a:rPr>
              <a:t>The architecture consists of two parts, one is the encoder part (left side in the below architecture diagram) and other is the decoder part(right side in the below architecture diagram). </a:t>
            </a:r>
          </a:p>
          <a:p>
            <a:pPr marL="342900" indent="-342900" algn="just">
              <a:buFont typeface="Courier New" panose="02070309020205020404" pitchFamily="49" charset="0"/>
              <a:buChar char="o"/>
            </a:pPr>
            <a:r>
              <a:rPr lang="en-US" sz="2200" dirty="0">
                <a:latin typeface="Garamond" panose="02020404030301010803" pitchFamily="18" charset="0"/>
              </a:rPr>
              <a:t>The number of channels considered for encoder are 64,128,256 and for the decoder are 256, 128, 64. </a:t>
            </a:r>
          </a:p>
          <a:p>
            <a:pPr marL="342900" indent="-342900" algn="just">
              <a:buFont typeface="Courier New" panose="02070309020205020404" pitchFamily="49" charset="0"/>
              <a:buChar char="o"/>
            </a:pPr>
            <a:r>
              <a:rPr lang="en-US" sz="2200" dirty="0">
                <a:latin typeface="Garamond" panose="02020404030301010803" pitchFamily="18" charset="0"/>
              </a:rPr>
              <a:t>To retain the dimensions of the images, all the involutions and convolutions are padded. </a:t>
            </a:r>
          </a:p>
          <a:p>
            <a:pPr marL="342900" indent="-342900" algn="just">
              <a:buFont typeface="Courier New" panose="02070309020205020404" pitchFamily="49" charset="0"/>
              <a:buChar char="o"/>
            </a:pPr>
            <a:r>
              <a:rPr lang="en-US" sz="2200" dirty="0">
                <a:latin typeface="Garamond" panose="02020404030301010803" pitchFamily="18" charset="0"/>
              </a:rPr>
              <a:t>In the output, instead of generating a single channel mask, were are generating an RGB dehazed image.</a:t>
            </a:r>
            <a:endParaRPr lang="en-IN" sz="2200" dirty="0">
              <a:latin typeface="Garamond" panose="02020404030301010803" pitchFamily="18" charset="0"/>
            </a:endParaRPr>
          </a:p>
        </p:txBody>
      </p:sp>
    </p:spTree>
    <p:extLst>
      <p:ext uri="{BB962C8B-B14F-4D97-AF65-F5344CB8AC3E}">
        <p14:creationId xmlns:p14="http://schemas.microsoft.com/office/powerpoint/2010/main" val="304264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4F9E8C-579D-42B9-92DD-3C0E2FB17833}"/>
              </a:ext>
            </a:extLst>
          </p:cNvPr>
          <p:cNvSpPr txBox="1"/>
          <p:nvPr/>
        </p:nvSpPr>
        <p:spPr>
          <a:xfrm>
            <a:off x="177553" y="150920"/>
            <a:ext cx="11547722" cy="6524863"/>
          </a:xfrm>
          <a:prstGeom prst="rect">
            <a:avLst/>
          </a:prstGeom>
          <a:noFill/>
        </p:spPr>
        <p:txBody>
          <a:bodyPr wrap="square" rtlCol="0">
            <a:spAutoFit/>
          </a:bodyPr>
          <a:lstStyle/>
          <a:p>
            <a:pPr algn="just"/>
            <a:r>
              <a:rPr lang="en-US" sz="2200" dirty="0">
                <a:latin typeface="Garamond" panose="02020404030301010803" pitchFamily="18" charset="0"/>
              </a:rPr>
              <a:t>Training is carried out for 15 epochs with SGD optimizer, using learning rate 1e-2, weight decay of 0.01 and momentum 0.9 – displaying last two epochs:</a:t>
            </a:r>
          </a:p>
          <a:p>
            <a:pPr algn="just"/>
            <a:endParaRPr lang="en-US" sz="2200" dirty="0">
              <a:latin typeface="Garamond" panose="02020404030301010803" pitchFamily="18" charset="0"/>
            </a:endParaRPr>
          </a:p>
          <a:p>
            <a:pPr algn="just"/>
            <a:r>
              <a:rPr lang="en-IN" sz="2200" dirty="0">
                <a:latin typeface="Garamond" panose="02020404030301010803" pitchFamily="18" charset="0"/>
              </a:rPr>
              <a:t>=============== Epoch: 13</a:t>
            </a:r>
          </a:p>
          <a:p>
            <a:pPr algn="just"/>
            <a:endParaRPr lang="en-IN" sz="2200" dirty="0">
              <a:latin typeface="Garamond" panose="02020404030301010803" pitchFamily="18" charset="0"/>
            </a:endParaRPr>
          </a:p>
          <a:p>
            <a:pPr algn="just"/>
            <a:r>
              <a:rPr lang="en-IN" sz="2200" dirty="0">
                <a:latin typeface="Garamond" panose="02020404030301010803" pitchFamily="18" charset="0"/>
              </a:rPr>
              <a:t>Train loss: -4.3862909356208695, Train SSIM: 0.5472255715222935, Train PSNR: 15.132052006697638</a:t>
            </a:r>
          </a:p>
          <a:p>
            <a:pPr algn="just"/>
            <a:r>
              <a:rPr lang="en-IN" sz="2200" dirty="0">
                <a:latin typeface="Garamond" panose="02020404030301010803" pitchFamily="18" charset="0"/>
              </a:rPr>
              <a:t>Test loss SOTS Indoor: -4.532739818096161, Test SSIM SOTS Indoor: 0.5852424521446228, Test PSNR SOTS Indoor: 15.483044326782226</a:t>
            </a:r>
          </a:p>
          <a:p>
            <a:pPr algn="just"/>
            <a:r>
              <a:rPr lang="en-IN" sz="2200" dirty="0">
                <a:latin typeface="Garamond" panose="02020404030301010803" pitchFamily="18" charset="0"/>
              </a:rPr>
              <a:t>Test loss SOTS Outdoor: -5.1877481341362, Test SSIM SOTS Outdoor: 0.5790352128385529, Test PSNR SOTS Outdoor: 17.787031685433735</a:t>
            </a:r>
          </a:p>
          <a:p>
            <a:pPr algn="just"/>
            <a:endParaRPr lang="en-IN" sz="2200" dirty="0">
              <a:latin typeface="Garamond" panose="02020404030301010803" pitchFamily="18" charset="0"/>
            </a:endParaRPr>
          </a:p>
          <a:p>
            <a:pPr algn="just"/>
            <a:r>
              <a:rPr lang="en-IN" sz="2200" dirty="0">
                <a:latin typeface="Garamond" panose="02020404030301010803" pitchFamily="18" charset="0"/>
              </a:rPr>
              <a:t>=============== Epoch: 14</a:t>
            </a:r>
          </a:p>
          <a:p>
            <a:pPr algn="just"/>
            <a:endParaRPr lang="en-IN" sz="2200" dirty="0">
              <a:latin typeface="Garamond" panose="02020404030301010803" pitchFamily="18" charset="0"/>
            </a:endParaRPr>
          </a:p>
          <a:p>
            <a:pPr algn="just"/>
            <a:r>
              <a:rPr lang="en-IN" sz="2200" dirty="0">
                <a:latin typeface="Garamond" panose="02020404030301010803" pitchFamily="18" charset="0"/>
              </a:rPr>
              <a:t>Train loss: -4.407835767693715, Train SSIM: 0.5563238682791196, Train PSNR: 15.192759141792477</a:t>
            </a:r>
          </a:p>
          <a:p>
            <a:pPr algn="just"/>
            <a:r>
              <a:rPr lang="en-IN" sz="2200" dirty="0">
                <a:latin typeface="Garamond" panose="02020404030301010803" pitchFamily="18" charset="0"/>
              </a:rPr>
              <a:t>Test loss SOTS Indoor: -4.943126082420349, Test SSIM SOTS Indoor: 0.6073142008781434, Test PSNR SOTS Indoor: 16.847265869140625</a:t>
            </a:r>
          </a:p>
          <a:p>
            <a:pPr algn="just"/>
            <a:r>
              <a:rPr lang="en-IN" sz="2200" dirty="0">
                <a:latin typeface="Garamond" panose="02020404030301010803" pitchFamily="18" charset="0"/>
              </a:rPr>
              <a:t>Test loss SOTS Outdoor: -4.481691896915436, Test SSIM SOTS Outdoor: 0.5506985415288104, Test PSNR SOTS Outdoor: 15.506303709696947</a:t>
            </a:r>
          </a:p>
          <a:p>
            <a:pPr algn="just"/>
            <a:endParaRPr lang="en-IN" sz="2200" dirty="0">
              <a:latin typeface="Garamond" panose="02020404030301010803" pitchFamily="18" charset="0"/>
            </a:endParaRPr>
          </a:p>
        </p:txBody>
      </p:sp>
    </p:spTree>
    <p:extLst>
      <p:ext uri="{BB962C8B-B14F-4D97-AF65-F5344CB8AC3E}">
        <p14:creationId xmlns:p14="http://schemas.microsoft.com/office/powerpoint/2010/main" val="8867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3069D2-02C9-43DA-B862-9A09245FC355}"/>
              </a:ext>
            </a:extLst>
          </p:cNvPr>
          <p:cNvSpPr txBox="1"/>
          <p:nvPr/>
        </p:nvSpPr>
        <p:spPr>
          <a:xfrm>
            <a:off x="221942" y="88776"/>
            <a:ext cx="5752730" cy="523220"/>
          </a:xfrm>
          <a:prstGeom prst="rect">
            <a:avLst/>
          </a:prstGeom>
          <a:noFill/>
        </p:spPr>
        <p:txBody>
          <a:bodyPr wrap="square" rtlCol="0">
            <a:spAutoFit/>
          </a:bodyPr>
          <a:lstStyle/>
          <a:p>
            <a:r>
              <a:rPr lang="en-US" sz="2800" b="1" dirty="0">
                <a:latin typeface="Garamond" panose="02020404030301010803" pitchFamily="18" charset="0"/>
              </a:rPr>
              <a:t>Inference on the Best Model</a:t>
            </a:r>
            <a:endParaRPr lang="en-IN" sz="2800" b="1" dirty="0">
              <a:latin typeface="Garamond" panose="02020404030301010803" pitchFamily="18" charset="0"/>
            </a:endParaRPr>
          </a:p>
        </p:txBody>
      </p:sp>
      <p:pic>
        <p:nvPicPr>
          <p:cNvPr id="4" name="Picture 3">
            <a:extLst>
              <a:ext uri="{FF2B5EF4-FFF2-40B4-BE49-F238E27FC236}">
                <a16:creationId xmlns:a16="http://schemas.microsoft.com/office/drawing/2014/main" id="{CB618D1A-FF6E-44CF-9289-71DC7CA2F188}"/>
              </a:ext>
            </a:extLst>
          </p:cNvPr>
          <p:cNvPicPr>
            <a:picLocks noChangeAspect="1"/>
          </p:cNvPicPr>
          <p:nvPr/>
        </p:nvPicPr>
        <p:blipFill>
          <a:blip r:embed="rId2"/>
          <a:stretch>
            <a:fillRect/>
          </a:stretch>
        </p:blipFill>
        <p:spPr>
          <a:xfrm>
            <a:off x="312800" y="611997"/>
            <a:ext cx="4818494" cy="2964638"/>
          </a:xfrm>
          <a:prstGeom prst="rect">
            <a:avLst/>
          </a:prstGeom>
        </p:spPr>
      </p:pic>
      <p:pic>
        <p:nvPicPr>
          <p:cNvPr id="8" name="Picture 7">
            <a:extLst>
              <a:ext uri="{FF2B5EF4-FFF2-40B4-BE49-F238E27FC236}">
                <a16:creationId xmlns:a16="http://schemas.microsoft.com/office/drawing/2014/main" id="{3CA7B336-3321-47E7-B103-C394458C26AC}"/>
              </a:ext>
            </a:extLst>
          </p:cNvPr>
          <p:cNvPicPr>
            <a:picLocks noChangeAspect="1"/>
          </p:cNvPicPr>
          <p:nvPr/>
        </p:nvPicPr>
        <p:blipFill>
          <a:blip r:embed="rId3"/>
          <a:stretch>
            <a:fillRect/>
          </a:stretch>
        </p:blipFill>
        <p:spPr>
          <a:xfrm>
            <a:off x="312800" y="3762484"/>
            <a:ext cx="4818494" cy="3006740"/>
          </a:xfrm>
          <a:prstGeom prst="rect">
            <a:avLst/>
          </a:prstGeom>
        </p:spPr>
      </p:pic>
      <p:pic>
        <p:nvPicPr>
          <p:cNvPr id="18" name="Picture 17">
            <a:extLst>
              <a:ext uri="{FF2B5EF4-FFF2-40B4-BE49-F238E27FC236}">
                <a16:creationId xmlns:a16="http://schemas.microsoft.com/office/drawing/2014/main" id="{4BE500F9-9DBC-4AAD-B5C2-02CEB4D04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6307" y="1329946"/>
            <a:ext cx="5972174" cy="1714588"/>
          </a:xfrm>
          <a:prstGeom prst="rect">
            <a:avLst/>
          </a:prstGeom>
        </p:spPr>
      </p:pic>
      <p:pic>
        <p:nvPicPr>
          <p:cNvPr id="20" name="Picture 19">
            <a:extLst>
              <a:ext uri="{FF2B5EF4-FFF2-40B4-BE49-F238E27FC236}">
                <a16:creationId xmlns:a16="http://schemas.microsoft.com/office/drawing/2014/main" id="{A7667FA3-1129-4A71-ACA8-F3D0597F2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6307" y="4475238"/>
            <a:ext cx="5972173" cy="1581231"/>
          </a:xfrm>
          <a:prstGeom prst="rect">
            <a:avLst/>
          </a:prstGeom>
        </p:spPr>
      </p:pic>
    </p:spTree>
    <p:extLst>
      <p:ext uri="{BB962C8B-B14F-4D97-AF65-F5344CB8AC3E}">
        <p14:creationId xmlns:p14="http://schemas.microsoft.com/office/powerpoint/2010/main" val="305500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E7143EB-4543-42B5-BC7D-553E7F262905}"/>
              </a:ext>
            </a:extLst>
          </p:cNvPr>
          <p:cNvGraphicFramePr>
            <a:graphicFrameLocks noGrp="1"/>
          </p:cNvGraphicFramePr>
          <p:nvPr>
            <p:extLst>
              <p:ext uri="{D42A27DB-BD31-4B8C-83A1-F6EECF244321}">
                <p14:modId xmlns:p14="http://schemas.microsoft.com/office/powerpoint/2010/main" val="1800153610"/>
              </p:ext>
            </p:extLst>
          </p:nvPr>
        </p:nvGraphicFramePr>
        <p:xfrm>
          <a:off x="497150" y="180590"/>
          <a:ext cx="10617693" cy="2997616"/>
        </p:xfrm>
        <a:graphic>
          <a:graphicData uri="http://schemas.openxmlformats.org/drawingml/2006/table">
            <a:tbl>
              <a:tblPr firstRow="1" firstCol="1" bandRow="1">
                <a:tableStyleId>{3B4B98B0-60AC-42C2-AFA5-B58CD77FA1E5}</a:tableStyleId>
              </a:tblPr>
              <a:tblGrid>
                <a:gridCol w="3927193">
                  <a:extLst>
                    <a:ext uri="{9D8B030D-6E8A-4147-A177-3AD203B41FA5}">
                      <a16:colId xmlns:a16="http://schemas.microsoft.com/office/drawing/2014/main" val="1569926941"/>
                    </a:ext>
                  </a:extLst>
                </a:gridCol>
                <a:gridCol w="1654785">
                  <a:extLst>
                    <a:ext uri="{9D8B030D-6E8A-4147-A177-3AD203B41FA5}">
                      <a16:colId xmlns:a16="http://schemas.microsoft.com/office/drawing/2014/main" val="812325329"/>
                    </a:ext>
                  </a:extLst>
                </a:gridCol>
                <a:gridCol w="1689234">
                  <a:extLst>
                    <a:ext uri="{9D8B030D-6E8A-4147-A177-3AD203B41FA5}">
                      <a16:colId xmlns:a16="http://schemas.microsoft.com/office/drawing/2014/main" val="972337393"/>
                    </a:ext>
                  </a:extLst>
                </a:gridCol>
                <a:gridCol w="1656016">
                  <a:extLst>
                    <a:ext uri="{9D8B030D-6E8A-4147-A177-3AD203B41FA5}">
                      <a16:colId xmlns:a16="http://schemas.microsoft.com/office/drawing/2014/main" val="383624398"/>
                    </a:ext>
                  </a:extLst>
                </a:gridCol>
                <a:gridCol w="1690465">
                  <a:extLst>
                    <a:ext uri="{9D8B030D-6E8A-4147-A177-3AD203B41FA5}">
                      <a16:colId xmlns:a16="http://schemas.microsoft.com/office/drawing/2014/main" val="332323385"/>
                    </a:ext>
                  </a:extLst>
                </a:gridCol>
              </a:tblGrid>
              <a:tr h="329228">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Methods</a:t>
                      </a:r>
                      <a:endParaRPr lang="en-IN" sz="1700" b="1" kern="1200" dirty="0">
                        <a:solidFill>
                          <a:schemeClr val="tx1"/>
                        </a:solidFill>
                        <a:latin typeface="Garamond" panose="02020404030301010803" pitchFamily="18" charset="0"/>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Indoor</a:t>
                      </a:r>
                      <a:endParaRPr lang="en-IN" sz="1700" b="1" kern="1200" dirty="0">
                        <a:solidFill>
                          <a:schemeClr val="tx1"/>
                        </a:solidFill>
                        <a:latin typeface="Garamond" panose="02020404030301010803" pitchFamily="18" charset="0"/>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gridSpan="2">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Outdoor</a:t>
                      </a:r>
                      <a:endParaRPr lang="en-IN" sz="1700" b="1" kern="1200" dirty="0">
                        <a:solidFill>
                          <a:schemeClr val="tx1"/>
                        </a:solidFill>
                        <a:latin typeface="Garamond" panose="02020404030301010803" pitchFamily="18" charset="0"/>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315007906"/>
                  </a:ext>
                </a:extLst>
              </a:tr>
              <a:tr h="329228">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 </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PSNR</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SSIM</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PSNR</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SSIM</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6383372"/>
                  </a:ext>
                </a:extLst>
              </a:tr>
              <a:tr h="329228">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DCP</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14.77</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0.7757</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22.65</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0.9226</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413382"/>
                  </a:ext>
                </a:extLst>
              </a:tr>
              <a:tr h="675738">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DCP with Preprocessing and Postprocessing(Pipeline1)</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dirty="0">
                          <a:solidFill>
                            <a:schemeClr val="tx1"/>
                          </a:solidFill>
                          <a:latin typeface="Garamond" panose="02020404030301010803" pitchFamily="18" charset="0"/>
                          <a:ea typeface="+mn-ea"/>
                          <a:cs typeface="+mn-cs"/>
                        </a:rPr>
                        <a:t>11.83</a:t>
                      </a:r>
                      <a:endParaRPr lang="en-IN" sz="1700" b="0"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0.678</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15.7</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0.7712</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0471761"/>
                  </a:ext>
                </a:extLst>
              </a:tr>
              <a:tr h="675738">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DCP with Preprocessing and Postprocessing(Pipeline2)</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dirty="0">
                          <a:solidFill>
                            <a:schemeClr val="tx1"/>
                          </a:solidFill>
                          <a:latin typeface="Garamond" panose="02020404030301010803" pitchFamily="18" charset="0"/>
                          <a:ea typeface="+mn-ea"/>
                          <a:cs typeface="+mn-cs"/>
                        </a:rPr>
                        <a:t>11.15</a:t>
                      </a:r>
                      <a:endParaRPr lang="en-IN" sz="1700" b="0"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dirty="0">
                          <a:solidFill>
                            <a:schemeClr val="tx1"/>
                          </a:solidFill>
                          <a:latin typeface="Garamond" panose="02020404030301010803" pitchFamily="18" charset="0"/>
                          <a:ea typeface="+mn-ea"/>
                          <a:cs typeface="+mn-cs"/>
                        </a:rPr>
                        <a:t>0.5116</a:t>
                      </a:r>
                      <a:endParaRPr lang="en-IN" sz="1700" b="0"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dirty="0">
                          <a:solidFill>
                            <a:schemeClr val="tx1"/>
                          </a:solidFill>
                          <a:latin typeface="Garamond" panose="02020404030301010803" pitchFamily="18" charset="0"/>
                          <a:ea typeface="+mn-ea"/>
                          <a:cs typeface="+mn-cs"/>
                        </a:rPr>
                        <a:t>14.93</a:t>
                      </a:r>
                      <a:endParaRPr lang="en-IN" sz="1700" b="0"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0.6395</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576950"/>
                  </a:ext>
                </a:extLst>
              </a:tr>
              <a:tr h="329228">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FFA-Net on pretrained model</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14.86</a:t>
                      </a:r>
                      <a:endParaRPr lang="en-IN" sz="170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0.5559</a:t>
                      </a:r>
                      <a:endParaRPr lang="en-IN" sz="170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19.41</a:t>
                      </a:r>
                      <a:endParaRPr lang="en-IN" sz="170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0.6363</a:t>
                      </a:r>
                      <a:endParaRPr lang="en-IN" sz="170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02796"/>
                  </a:ext>
                </a:extLst>
              </a:tr>
              <a:tr h="329228">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Ours</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lnSpc>
                          <a:spcPct val="110000"/>
                        </a:lnSpc>
                        <a:spcBef>
                          <a:spcPts val="600"/>
                        </a:spcBef>
                        <a:spcAft>
                          <a:spcPts val="1000"/>
                        </a:spcAft>
                      </a:pPr>
                      <a:r>
                        <a:rPr lang="en-US" sz="1700" b="1"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16.85</a:t>
                      </a:r>
                      <a:endParaRPr lang="en-IN" sz="170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lnSpc>
                          <a:spcPct val="110000"/>
                        </a:lnSpc>
                        <a:spcBef>
                          <a:spcPts val="600"/>
                        </a:spcBef>
                        <a:spcAft>
                          <a:spcPts val="1000"/>
                        </a:spcAft>
                      </a:pPr>
                      <a:r>
                        <a:rPr lang="en-US" sz="1700" b="1">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0.6073</a:t>
                      </a:r>
                      <a:endParaRPr lang="en-IN" sz="170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lnSpc>
                          <a:spcPct val="110000"/>
                        </a:lnSpc>
                        <a:spcBef>
                          <a:spcPts val="600"/>
                        </a:spcBef>
                        <a:spcAft>
                          <a:spcPts val="1000"/>
                        </a:spcAft>
                      </a:pPr>
                      <a:r>
                        <a:rPr lang="en-US" sz="1700" b="1">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17.78</a:t>
                      </a:r>
                      <a:endParaRPr lang="en-IN" sz="170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lnSpc>
                          <a:spcPct val="110000"/>
                        </a:lnSpc>
                        <a:spcBef>
                          <a:spcPts val="600"/>
                        </a:spcBef>
                        <a:spcAft>
                          <a:spcPts val="1000"/>
                        </a:spcAft>
                      </a:pPr>
                      <a:r>
                        <a:rPr lang="en-US" sz="1700" b="1"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0.5790</a:t>
                      </a:r>
                      <a:endParaRPr lang="en-IN" sz="170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15131408"/>
                  </a:ext>
                </a:extLst>
              </a:tr>
            </a:tbl>
          </a:graphicData>
        </a:graphic>
      </p:graphicFrame>
      <p:graphicFrame>
        <p:nvGraphicFramePr>
          <p:cNvPr id="10" name="Table 9">
            <a:extLst>
              <a:ext uri="{FF2B5EF4-FFF2-40B4-BE49-F238E27FC236}">
                <a16:creationId xmlns:a16="http://schemas.microsoft.com/office/drawing/2014/main" id="{143ADE8C-29B2-46D9-A722-6A6DF1ADA3DF}"/>
              </a:ext>
            </a:extLst>
          </p:cNvPr>
          <p:cNvGraphicFramePr>
            <a:graphicFrameLocks noGrp="1"/>
          </p:cNvGraphicFramePr>
          <p:nvPr>
            <p:extLst>
              <p:ext uri="{D42A27DB-BD31-4B8C-83A1-F6EECF244321}">
                <p14:modId xmlns:p14="http://schemas.microsoft.com/office/powerpoint/2010/main" val="238907807"/>
              </p:ext>
            </p:extLst>
          </p:nvPr>
        </p:nvGraphicFramePr>
        <p:xfrm>
          <a:off x="497149" y="4112711"/>
          <a:ext cx="10617692" cy="2691915"/>
        </p:xfrm>
        <a:graphic>
          <a:graphicData uri="http://schemas.openxmlformats.org/drawingml/2006/table">
            <a:tbl>
              <a:tblPr firstRow="1" firstCol="1" bandRow="1">
                <a:tableStyleId>{3B4B98B0-60AC-42C2-AFA5-B58CD77FA1E5}</a:tableStyleId>
              </a:tblPr>
              <a:tblGrid>
                <a:gridCol w="3927193">
                  <a:extLst>
                    <a:ext uri="{9D8B030D-6E8A-4147-A177-3AD203B41FA5}">
                      <a16:colId xmlns:a16="http://schemas.microsoft.com/office/drawing/2014/main" val="3239856273"/>
                    </a:ext>
                  </a:extLst>
                </a:gridCol>
                <a:gridCol w="1654785">
                  <a:extLst>
                    <a:ext uri="{9D8B030D-6E8A-4147-A177-3AD203B41FA5}">
                      <a16:colId xmlns:a16="http://schemas.microsoft.com/office/drawing/2014/main" val="3689634219"/>
                    </a:ext>
                  </a:extLst>
                </a:gridCol>
                <a:gridCol w="1689234">
                  <a:extLst>
                    <a:ext uri="{9D8B030D-6E8A-4147-A177-3AD203B41FA5}">
                      <a16:colId xmlns:a16="http://schemas.microsoft.com/office/drawing/2014/main" val="27180525"/>
                    </a:ext>
                  </a:extLst>
                </a:gridCol>
                <a:gridCol w="1656015">
                  <a:extLst>
                    <a:ext uri="{9D8B030D-6E8A-4147-A177-3AD203B41FA5}">
                      <a16:colId xmlns:a16="http://schemas.microsoft.com/office/drawing/2014/main" val="715153073"/>
                    </a:ext>
                  </a:extLst>
                </a:gridCol>
                <a:gridCol w="1690465">
                  <a:extLst>
                    <a:ext uri="{9D8B030D-6E8A-4147-A177-3AD203B41FA5}">
                      <a16:colId xmlns:a16="http://schemas.microsoft.com/office/drawing/2014/main" val="2042852290"/>
                    </a:ext>
                  </a:extLst>
                </a:gridCol>
              </a:tblGrid>
              <a:tr h="293958">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Methods</a:t>
                      </a:r>
                      <a:endParaRPr lang="en-IN" sz="1700" b="1" kern="1200" dirty="0">
                        <a:solidFill>
                          <a:schemeClr val="tx1"/>
                        </a:solidFill>
                        <a:latin typeface="Garamond" panose="02020404030301010803" pitchFamily="18" charset="0"/>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Indoor</a:t>
                      </a:r>
                      <a:endParaRPr lang="en-IN" sz="1700" b="1" kern="1200" dirty="0">
                        <a:solidFill>
                          <a:schemeClr val="tx1"/>
                        </a:solidFill>
                        <a:latin typeface="Garamond" panose="02020404030301010803" pitchFamily="18" charset="0"/>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gridSpan="2">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Outdoor</a:t>
                      </a:r>
                      <a:endParaRPr lang="en-IN" sz="1700" b="1" kern="1200" dirty="0">
                        <a:solidFill>
                          <a:schemeClr val="tx1"/>
                        </a:solidFill>
                        <a:latin typeface="Garamond" panose="02020404030301010803" pitchFamily="18" charset="0"/>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1058404230"/>
                  </a:ext>
                </a:extLst>
              </a:tr>
              <a:tr h="293958">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 </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kern="1200">
                          <a:solidFill>
                            <a:schemeClr val="tx1"/>
                          </a:solidFill>
                          <a:latin typeface="Garamond" panose="02020404030301010803" pitchFamily="18" charset="0"/>
                          <a:ea typeface="+mn-ea"/>
                          <a:cs typeface="+mn-cs"/>
                        </a:rPr>
                        <a:t>PSNR</a:t>
                      </a:r>
                      <a:endParaRPr lang="en-IN" sz="1700" b="1"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kern="1200">
                          <a:solidFill>
                            <a:schemeClr val="tx1"/>
                          </a:solidFill>
                          <a:latin typeface="Garamond" panose="02020404030301010803" pitchFamily="18" charset="0"/>
                          <a:ea typeface="+mn-ea"/>
                          <a:cs typeface="+mn-cs"/>
                        </a:rPr>
                        <a:t>SSIM</a:t>
                      </a:r>
                      <a:endParaRPr lang="en-IN" sz="1700" b="1"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PSNR</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SSIM</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1056317"/>
                  </a:ext>
                </a:extLst>
              </a:tr>
              <a:tr h="293958">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DCP</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14.91</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0.7808</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21.99</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0.9086</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23308"/>
                  </a:ext>
                </a:extLst>
              </a:tr>
              <a:tr h="603347">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DCP with Preprocessing and Postprocessing(Pipeline1)</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15.08</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0.7487</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18.55</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0.8236</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194049"/>
                  </a:ext>
                </a:extLst>
              </a:tr>
              <a:tr h="603347">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DCP with Preprocessing and Postprocessing(Pipeline2)</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14.89</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0.7091</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dirty="0">
                          <a:solidFill>
                            <a:schemeClr val="tx1"/>
                          </a:solidFill>
                          <a:latin typeface="Garamond" panose="02020404030301010803" pitchFamily="18" charset="0"/>
                          <a:ea typeface="+mn-ea"/>
                          <a:cs typeface="+mn-cs"/>
                        </a:rPr>
                        <a:t>18.07</a:t>
                      </a:r>
                      <a:endParaRPr lang="en-IN" sz="1700" b="0"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kern="1200">
                          <a:solidFill>
                            <a:schemeClr val="tx1"/>
                          </a:solidFill>
                          <a:latin typeface="Garamond" panose="02020404030301010803" pitchFamily="18" charset="0"/>
                          <a:ea typeface="+mn-ea"/>
                          <a:cs typeface="+mn-cs"/>
                        </a:rPr>
                        <a:t>0.7580</a:t>
                      </a:r>
                      <a:endParaRPr lang="en-IN" sz="1700" b="0" kern="120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40278"/>
                  </a:ext>
                </a:extLst>
              </a:tr>
              <a:tr h="603347">
                <a:tc>
                  <a:txBody>
                    <a:bodyPr/>
                    <a:lstStyle/>
                    <a:p>
                      <a:pPr algn="ctr">
                        <a:lnSpc>
                          <a:spcPct val="110000"/>
                        </a:lnSpc>
                        <a:spcBef>
                          <a:spcPts val="600"/>
                        </a:spcBef>
                        <a:spcAft>
                          <a:spcPts val="1000"/>
                        </a:spcAft>
                      </a:pPr>
                      <a:r>
                        <a:rPr lang="en-US" sz="1700" b="1" kern="1200" dirty="0">
                          <a:solidFill>
                            <a:schemeClr val="tx1"/>
                          </a:solidFill>
                          <a:latin typeface="Garamond" panose="02020404030301010803" pitchFamily="18" charset="0"/>
                          <a:ea typeface="+mn-ea"/>
                          <a:cs typeface="+mn-cs"/>
                        </a:rPr>
                        <a:t>FFA-Net on the model trained from scratch(resized image)</a:t>
                      </a:r>
                      <a:endParaRPr lang="en-IN" sz="1700" b="1" kern="1200" dirty="0">
                        <a:solidFill>
                          <a:schemeClr val="tx1"/>
                        </a:solidFill>
                        <a:latin typeface="Garamond" panose="02020404030301010803" pitchFamily="18"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16.73</a:t>
                      </a:r>
                      <a:endParaRPr lang="en-IN" sz="1700" b="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0.6333</a:t>
                      </a:r>
                      <a:endParaRPr lang="en-IN" sz="1700" b="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15.99</a:t>
                      </a:r>
                      <a:endParaRPr lang="en-IN" sz="1700" b="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1000"/>
                        </a:spcAft>
                      </a:pPr>
                      <a:r>
                        <a:rPr lang="en-US" sz="1700" b="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rPr>
                        <a:t>0.5487</a:t>
                      </a:r>
                      <a:endParaRPr lang="en-IN" sz="1700" b="0" dirty="0">
                        <a:solidFill>
                          <a:srgbClr val="595959"/>
                        </a:solidFill>
                        <a:effectLst/>
                        <a:latin typeface="Garamond" panose="02020404030301010803" pitchFamily="18" charset="0"/>
                        <a:ea typeface="Constantia" panose="02030602050306030303"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926033"/>
                  </a:ext>
                </a:extLst>
              </a:tr>
            </a:tbl>
          </a:graphicData>
        </a:graphic>
      </p:graphicFrame>
      <p:sp>
        <p:nvSpPr>
          <p:cNvPr id="11" name="TextBox 10">
            <a:extLst>
              <a:ext uri="{FF2B5EF4-FFF2-40B4-BE49-F238E27FC236}">
                <a16:creationId xmlns:a16="http://schemas.microsoft.com/office/drawing/2014/main" id="{0106D163-0A7B-4CBD-A572-D23E2715C0C6}"/>
              </a:ext>
            </a:extLst>
          </p:cNvPr>
          <p:cNvSpPr txBox="1"/>
          <p:nvPr/>
        </p:nvSpPr>
        <p:spPr>
          <a:xfrm>
            <a:off x="497149" y="3429000"/>
            <a:ext cx="10617693" cy="707886"/>
          </a:xfrm>
          <a:prstGeom prst="rect">
            <a:avLst/>
          </a:prstGeom>
          <a:noFill/>
        </p:spPr>
        <p:txBody>
          <a:bodyPr wrap="square" rtlCol="0">
            <a:spAutoFit/>
          </a:bodyPr>
          <a:lstStyle/>
          <a:p>
            <a:pPr algn="just"/>
            <a:r>
              <a:rPr lang="en-US" sz="2000" dirty="0">
                <a:latin typeface="Garamond" panose="02020404030301010803" pitchFamily="18" charset="0"/>
              </a:rPr>
              <a:t>Below are the methods used where the image size are not 128 x 128 so it is not considered for the comparison.</a:t>
            </a:r>
            <a:endParaRPr lang="en-IN" sz="2000" dirty="0">
              <a:latin typeface="Garamond" panose="02020404030301010803" pitchFamily="18" charset="0"/>
            </a:endParaRPr>
          </a:p>
        </p:txBody>
      </p:sp>
    </p:spTree>
    <p:extLst>
      <p:ext uri="{BB962C8B-B14F-4D97-AF65-F5344CB8AC3E}">
        <p14:creationId xmlns:p14="http://schemas.microsoft.com/office/powerpoint/2010/main" val="211501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1CE060-87D8-40F8-A221-623C43C5DD09}"/>
              </a:ext>
            </a:extLst>
          </p:cNvPr>
          <p:cNvPicPr>
            <a:picLocks noChangeAspect="1"/>
          </p:cNvPicPr>
          <p:nvPr/>
        </p:nvPicPr>
        <p:blipFill>
          <a:blip r:embed="rId2"/>
          <a:stretch>
            <a:fillRect/>
          </a:stretch>
        </p:blipFill>
        <p:spPr>
          <a:xfrm>
            <a:off x="294207" y="2057053"/>
            <a:ext cx="5343980" cy="4235342"/>
          </a:xfrm>
          <a:prstGeom prst="rect">
            <a:avLst/>
          </a:prstGeom>
        </p:spPr>
      </p:pic>
      <p:pic>
        <p:nvPicPr>
          <p:cNvPr id="5" name="Picture 4">
            <a:extLst>
              <a:ext uri="{FF2B5EF4-FFF2-40B4-BE49-F238E27FC236}">
                <a16:creationId xmlns:a16="http://schemas.microsoft.com/office/drawing/2014/main" id="{68304AEF-275A-4CB9-9391-3AD702B86EFE}"/>
              </a:ext>
            </a:extLst>
          </p:cNvPr>
          <p:cNvPicPr>
            <a:picLocks noChangeAspect="1"/>
          </p:cNvPicPr>
          <p:nvPr/>
        </p:nvPicPr>
        <p:blipFill>
          <a:blip r:embed="rId3"/>
          <a:stretch>
            <a:fillRect/>
          </a:stretch>
        </p:blipFill>
        <p:spPr>
          <a:xfrm>
            <a:off x="6553814" y="1518196"/>
            <a:ext cx="4897747" cy="5139900"/>
          </a:xfrm>
          <a:prstGeom prst="rect">
            <a:avLst/>
          </a:prstGeom>
        </p:spPr>
      </p:pic>
      <p:sp>
        <p:nvSpPr>
          <p:cNvPr id="6" name="TextBox 5">
            <a:extLst>
              <a:ext uri="{FF2B5EF4-FFF2-40B4-BE49-F238E27FC236}">
                <a16:creationId xmlns:a16="http://schemas.microsoft.com/office/drawing/2014/main" id="{FC83BE17-BA61-4DFE-801D-56A8FC6AEEA3}"/>
              </a:ext>
            </a:extLst>
          </p:cNvPr>
          <p:cNvSpPr txBox="1"/>
          <p:nvPr/>
        </p:nvSpPr>
        <p:spPr>
          <a:xfrm>
            <a:off x="111957" y="115410"/>
            <a:ext cx="11968085" cy="1292662"/>
          </a:xfrm>
          <a:prstGeom prst="rect">
            <a:avLst/>
          </a:prstGeom>
          <a:noFill/>
        </p:spPr>
        <p:txBody>
          <a:bodyPr wrap="square" rtlCol="0">
            <a:spAutoFit/>
          </a:bodyPr>
          <a:lstStyle/>
          <a:p>
            <a:pPr algn="just"/>
            <a:r>
              <a:rPr lang="en-US" sz="2800" b="1" dirty="0">
                <a:latin typeface="Garamond" panose="02020404030301010803" pitchFamily="18" charset="0"/>
              </a:rPr>
              <a:t>Task 5: Apply improved pipeline to video data for dehazing</a:t>
            </a:r>
          </a:p>
          <a:p>
            <a:pPr algn="just"/>
            <a:endParaRPr lang="en-US" sz="2800" b="1" dirty="0">
              <a:latin typeface="Garamond" panose="02020404030301010803" pitchFamily="18" charset="0"/>
            </a:endParaRPr>
          </a:p>
          <a:p>
            <a:pPr algn="just"/>
            <a:r>
              <a:rPr lang="en-US" sz="2200" dirty="0">
                <a:latin typeface="Garamond" panose="02020404030301010803" pitchFamily="18" charset="0"/>
              </a:rPr>
              <a:t>We built a video dehazing pipeline using our trained Involuted U-Net and applied it to hazy/foggy video</a:t>
            </a:r>
            <a:endParaRPr lang="en-IN" sz="2200" b="1" dirty="0">
              <a:latin typeface="Garamond" panose="02020404030301010803" pitchFamily="18" charset="0"/>
            </a:endParaRPr>
          </a:p>
        </p:txBody>
      </p:sp>
    </p:spTree>
    <p:extLst>
      <p:ext uri="{BB962C8B-B14F-4D97-AF65-F5344CB8AC3E}">
        <p14:creationId xmlns:p14="http://schemas.microsoft.com/office/powerpoint/2010/main" val="333156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FF98B6-C958-4F21-984E-2390B9A63E22}"/>
              </a:ext>
            </a:extLst>
          </p:cNvPr>
          <p:cNvSpPr txBox="1"/>
          <p:nvPr/>
        </p:nvSpPr>
        <p:spPr>
          <a:xfrm>
            <a:off x="692458" y="506027"/>
            <a:ext cx="10857391" cy="1846659"/>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latin typeface="Garamond" panose="02020404030301010803" pitchFamily="18" charset="0"/>
              </a:rPr>
              <a:t>As part of viva, we have created a demo version of our implementation and its live on the link – </a:t>
            </a:r>
            <a:r>
              <a:rPr lang="en-IN" sz="2400" dirty="0">
                <a:latin typeface="Garamond" panose="02020404030301010803" pitchFamily="18" charset="0"/>
                <a:hlinkClick r:id="rId2"/>
              </a:rPr>
              <a:t>https://24050.gradio.app</a:t>
            </a:r>
            <a:endParaRPr lang="en-IN" sz="2400" dirty="0">
              <a:latin typeface="Garamond" panose="02020404030301010803" pitchFamily="18" charset="0"/>
            </a:endParaRPr>
          </a:p>
          <a:p>
            <a:pPr marL="285750" indent="-285750" algn="just">
              <a:buFont typeface="Wingdings" panose="05000000000000000000" pitchFamily="2" charset="2"/>
              <a:buChar char="§"/>
            </a:pPr>
            <a:endParaRPr lang="en-IN" sz="2400" dirty="0">
              <a:latin typeface="Garamond" panose="02020404030301010803" pitchFamily="18" charset="0"/>
            </a:endParaRPr>
          </a:p>
          <a:p>
            <a:pPr marL="457200" indent="-457200" algn="just">
              <a:buFont typeface="Wingdings" panose="05000000000000000000" pitchFamily="2" charset="2"/>
              <a:buChar char="§"/>
            </a:pPr>
            <a:r>
              <a:rPr lang="en-US" sz="2400" dirty="0">
                <a:latin typeface="Garamond" panose="02020404030301010803" pitchFamily="18" charset="0"/>
              </a:rPr>
              <a:t>One of the sample is shown below:</a:t>
            </a:r>
          </a:p>
          <a:p>
            <a:endParaRPr lang="en-IN" dirty="0"/>
          </a:p>
        </p:txBody>
      </p:sp>
      <p:pic>
        <p:nvPicPr>
          <p:cNvPr id="5" name="Picture 4">
            <a:extLst>
              <a:ext uri="{FF2B5EF4-FFF2-40B4-BE49-F238E27FC236}">
                <a16:creationId xmlns:a16="http://schemas.microsoft.com/office/drawing/2014/main" id="{982A679B-F6F5-4748-BF38-0A92953E17AE}"/>
              </a:ext>
            </a:extLst>
          </p:cNvPr>
          <p:cNvPicPr>
            <a:picLocks noChangeAspect="1"/>
          </p:cNvPicPr>
          <p:nvPr/>
        </p:nvPicPr>
        <p:blipFill>
          <a:blip r:embed="rId3"/>
          <a:stretch>
            <a:fillRect/>
          </a:stretch>
        </p:blipFill>
        <p:spPr>
          <a:xfrm>
            <a:off x="1136341" y="2482697"/>
            <a:ext cx="8877671" cy="3537197"/>
          </a:xfrm>
          <a:prstGeom prst="rect">
            <a:avLst/>
          </a:prstGeom>
        </p:spPr>
      </p:pic>
    </p:spTree>
    <p:extLst>
      <p:ext uri="{BB962C8B-B14F-4D97-AF65-F5344CB8AC3E}">
        <p14:creationId xmlns:p14="http://schemas.microsoft.com/office/powerpoint/2010/main" val="424421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chemeClr val="accent1"/>
                </a:solidFill>
                <a:latin typeface="Garamond" panose="02020404030301010803"/>
                <a:ea typeface="+mn-ea"/>
                <a:cs typeface="+mn-cs"/>
              </a:rPr>
              <a:t>Conclusion</a:t>
            </a:r>
          </a:p>
        </p:txBody>
      </p:sp>
      <p:sp>
        <p:nvSpPr>
          <p:cNvPr id="3" name="Content Placeholder 2">
            <a:extLst>
              <a:ext uri="{FF2B5EF4-FFF2-40B4-BE49-F238E27FC236}">
                <a16:creationId xmlns:a16="http://schemas.microsoft.com/office/drawing/2014/main" id="{1526A91A-1BA0-46B7-8C40-0980478FFDC4}"/>
              </a:ext>
            </a:extLst>
          </p:cNvPr>
          <p:cNvSpPr>
            <a:spLocks noGrp="1"/>
          </p:cNvSpPr>
          <p:nvPr>
            <p:ph idx="1"/>
          </p:nvPr>
        </p:nvSpPr>
        <p:spPr>
          <a:xfrm>
            <a:off x="71022" y="1970844"/>
            <a:ext cx="12002609" cy="4669654"/>
          </a:xfrm>
        </p:spPr>
        <p:txBody>
          <a:bodyPr>
            <a:normAutofit fontScale="85000" lnSpcReduction="10000"/>
          </a:bodyPr>
          <a:lstStyle/>
          <a:p>
            <a:pPr algn="just"/>
            <a:r>
              <a:rPr lang="en-US" dirty="0">
                <a:latin typeface="Garamond" panose="02020404030301010803" pitchFamily="18" charset="0"/>
              </a:rPr>
              <a:t>We have shown the results on the pipeline developed for image enhancing via dehazing in task1. We have obtained better results on the indoor images and comparable results on the outdoor images considering the PNSR and SSIM metrics.</a:t>
            </a:r>
          </a:p>
          <a:p>
            <a:pPr algn="just"/>
            <a:r>
              <a:rPr lang="en-US" dirty="0">
                <a:latin typeface="Garamond" panose="02020404030301010803" pitchFamily="18" charset="0"/>
              </a:rPr>
              <a:t>We have implemented and reproduced the results of the FFA-Net paper for both – model trained from scratch and by using pretrained model. For the pretrained model we have resized the image to 128 x 128 and for the model trained from scratch, the images are resized to 46 x 62 due to the GPU limitations (discussion in the next section).</a:t>
            </a:r>
          </a:p>
          <a:p>
            <a:pPr algn="just"/>
            <a:r>
              <a:rPr lang="en-US" dirty="0">
                <a:latin typeface="Garamond" panose="02020404030301010803" pitchFamily="18" charset="0"/>
              </a:rPr>
              <a:t>We have implemented a modified architecture – we have used involutions in place of convolutions and applied composite loss - perpetual (Alex net) + SSIM loss + PSNR loss along with weightages. We have obtained a better result than others.</a:t>
            </a:r>
          </a:p>
          <a:p>
            <a:pPr algn="just"/>
            <a:r>
              <a:rPr lang="en-US" dirty="0">
                <a:latin typeface="Garamond" panose="02020404030301010803" pitchFamily="18" charset="0"/>
              </a:rPr>
              <a:t>The visual quality of the images obtained in Task4 doesn’t appear to have the realistic colors. This can be possibly be improved by considering the perpetual loss of VGG.</a:t>
            </a:r>
          </a:p>
          <a:p>
            <a:pPr algn="just"/>
            <a:r>
              <a:rPr lang="en-US" dirty="0">
                <a:latin typeface="Garamond" panose="02020404030301010803" pitchFamily="18" charset="0"/>
              </a:rPr>
              <a:t>Also, if this model is trained on the higher image size or on the original size of the images then we can obtain much better results and visual quality compared to the results obtained FFA-Net paper (possibly by using better GPU’s).</a:t>
            </a:r>
          </a:p>
          <a:p>
            <a:pPr algn="just"/>
            <a:r>
              <a:rPr lang="en-US" dirty="0">
                <a:latin typeface="Garamond" panose="02020404030301010803" pitchFamily="18" charset="0"/>
              </a:rPr>
              <a:t>We have implemented all the proposed tasks and we have clearly shown that our own architecture implemented in task4 is giving better results compared to others.</a:t>
            </a:r>
          </a:p>
          <a:p>
            <a:pPr algn="just"/>
            <a:endParaRPr lang="en-US" dirty="0">
              <a:latin typeface="Garamond" panose="02020404030301010803" pitchFamily="18" charset="0"/>
            </a:endParaRPr>
          </a:p>
          <a:p>
            <a:pPr algn="just"/>
            <a:endParaRPr lang="en-US" dirty="0">
              <a:latin typeface="Garamond" panose="02020404030301010803" pitchFamily="18" charset="0"/>
            </a:endParaRPr>
          </a:p>
          <a:p>
            <a:pPr algn="just"/>
            <a:endParaRPr lang="en-US" dirty="0">
              <a:latin typeface="Garamond" panose="02020404030301010803" pitchFamily="18" charset="0"/>
            </a:endParaRPr>
          </a:p>
          <a:p>
            <a:pPr algn="just"/>
            <a:endParaRPr lang="en-IN" dirty="0">
              <a:latin typeface="Garamond" panose="02020404030301010803" pitchFamily="18" charset="0"/>
            </a:endParaRPr>
          </a:p>
        </p:txBody>
      </p:sp>
    </p:spTree>
    <p:extLst>
      <p:ext uri="{BB962C8B-B14F-4D97-AF65-F5344CB8AC3E}">
        <p14:creationId xmlns:p14="http://schemas.microsoft.com/office/powerpoint/2010/main" val="111607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chemeClr val="accent1"/>
                </a:solidFill>
                <a:latin typeface="Garamond" panose="02020404030301010803"/>
                <a:ea typeface="+mn-ea"/>
                <a:cs typeface="+mn-cs"/>
              </a:rPr>
              <a:t>Limitations</a:t>
            </a:r>
          </a:p>
        </p:txBody>
      </p:sp>
      <p:sp>
        <p:nvSpPr>
          <p:cNvPr id="3" name="Content Placeholder 2">
            <a:extLst>
              <a:ext uri="{FF2B5EF4-FFF2-40B4-BE49-F238E27FC236}">
                <a16:creationId xmlns:a16="http://schemas.microsoft.com/office/drawing/2014/main" id="{1526A91A-1BA0-46B7-8C40-0980478FFDC4}"/>
              </a:ext>
            </a:extLst>
          </p:cNvPr>
          <p:cNvSpPr>
            <a:spLocks noGrp="1"/>
          </p:cNvSpPr>
          <p:nvPr>
            <p:ph idx="1"/>
          </p:nvPr>
        </p:nvSpPr>
        <p:spPr>
          <a:xfrm>
            <a:off x="71022" y="1970844"/>
            <a:ext cx="12002609" cy="4669654"/>
          </a:xfrm>
        </p:spPr>
        <p:txBody>
          <a:bodyPr>
            <a:normAutofit lnSpcReduction="10000"/>
          </a:bodyPr>
          <a:lstStyle/>
          <a:p>
            <a:pPr marL="0" indent="0" algn="just">
              <a:buNone/>
            </a:pPr>
            <a:r>
              <a:rPr lang="en-US" dirty="0">
                <a:latin typeface="Garamond" panose="02020404030301010803" pitchFamily="18" charset="0"/>
              </a:rPr>
              <a:t>The main limitation was with respect to the GPU usage, as we had to run all the codes on </a:t>
            </a:r>
            <a:r>
              <a:rPr lang="en-US" dirty="0" err="1">
                <a:latin typeface="Garamond" panose="02020404030301010803" pitchFamily="18" charset="0"/>
              </a:rPr>
              <a:t>colab</a:t>
            </a:r>
            <a:r>
              <a:rPr lang="en-US" dirty="0">
                <a:latin typeface="Garamond" panose="02020404030301010803" pitchFamily="18" charset="0"/>
              </a:rPr>
              <a:t> / </a:t>
            </a:r>
            <a:r>
              <a:rPr lang="en-US" dirty="0" err="1">
                <a:latin typeface="Garamond" panose="02020404030301010803" pitchFamily="18" charset="0"/>
              </a:rPr>
              <a:t>colab</a:t>
            </a:r>
            <a:r>
              <a:rPr lang="en-US" dirty="0">
                <a:latin typeface="Garamond" panose="02020404030301010803" pitchFamily="18" charset="0"/>
              </a:rPr>
              <a:t> pro, we had to compromise on things listed below.</a:t>
            </a:r>
          </a:p>
          <a:p>
            <a:pPr algn="just"/>
            <a:r>
              <a:rPr lang="en-US" dirty="0">
                <a:latin typeface="Garamond" panose="02020404030301010803" pitchFamily="18" charset="0"/>
              </a:rPr>
              <a:t>We have resized the images to 128 x 128 due to GPU limitations (in task1).</a:t>
            </a:r>
          </a:p>
          <a:p>
            <a:pPr algn="just"/>
            <a:r>
              <a:rPr lang="en-US" dirty="0">
                <a:latin typeface="Garamond" panose="02020404030301010803" pitchFamily="18" charset="0"/>
              </a:rPr>
              <a:t>We weren’t able to run the inference on the test dataset with the actual image size so we had to resize it for both pre-trained and the model trained from scratch (in task3).</a:t>
            </a:r>
          </a:p>
          <a:p>
            <a:pPr algn="just"/>
            <a:r>
              <a:rPr lang="en-US" dirty="0">
                <a:latin typeface="Garamond" panose="02020404030301010803" pitchFamily="18" charset="0"/>
              </a:rPr>
              <a:t>We weren’t able to use perpetual loss using VGG due to GPU limitations. So, we have implemented the Alex Net perpetual loss (in task4 and 5).</a:t>
            </a:r>
          </a:p>
          <a:p>
            <a:pPr algn="just"/>
            <a:r>
              <a:rPr lang="en-US" dirty="0">
                <a:latin typeface="Garamond" panose="02020404030301010803" pitchFamily="18" charset="0"/>
              </a:rPr>
              <a:t>We weren’t able to replace all the convolutions in the model with involutions. So, we have just replaced for few in the encoder (in task4 and 5).</a:t>
            </a:r>
          </a:p>
          <a:p>
            <a:pPr algn="just"/>
            <a:r>
              <a:rPr lang="en-US" dirty="0">
                <a:latin typeface="Garamond" panose="02020404030301010803" pitchFamily="18" charset="0"/>
              </a:rPr>
              <a:t>We weren’t able to add residual connections in both encoder and decoder (in task4 and 5).</a:t>
            </a:r>
          </a:p>
          <a:p>
            <a:pPr algn="just"/>
            <a:r>
              <a:rPr lang="en-US" dirty="0">
                <a:latin typeface="Garamond" panose="02020404030301010803" pitchFamily="18" charset="0"/>
              </a:rPr>
              <a:t>We weren’t able to train the model with higher batch sizes.</a:t>
            </a:r>
          </a:p>
          <a:p>
            <a:pPr algn="just"/>
            <a:endParaRPr lang="en-US" dirty="0">
              <a:latin typeface="Garamond" panose="02020404030301010803" pitchFamily="18" charset="0"/>
            </a:endParaRPr>
          </a:p>
          <a:p>
            <a:pPr algn="just"/>
            <a:endParaRPr lang="en-US" dirty="0">
              <a:latin typeface="Garamond" panose="02020404030301010803" pitchFamily="18" charset="0"/>
            </a:endParaRPr>
          </a:p>
          <a:p>
            <a:pPr algn="just"/>
            <a:endParaRPr lang="en-IN" dirty="0">
              <a:latin typeface="Garamond" panose="02020404030301010803" pitchFamily="18" charset="0"/>
            </a:endParaRPr>
          </a:p>
        </p:txBody>
      </p:sp>
    </p:spTree>
    <p:extLst>
      <p:ext uri="{BB962C8B-B14F-4D97-AF65-F5344CB8AC3E}">
        <p14:creationId xmlns:p14="http://schemas.microsoft.com/office/powerpoint/2010/main" val="137329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Laptop and notebook on the table">
            <a:extLst>
              <a:ext uri="{FF2B5EF4-FFF2-40B4-BE49-F238E27FC236}">
                <a16:creationId xmlns:a16="http://schemas.microsoft.com/office/drawing/2014/main" id="{201D9675-DFD6-4198-A186-4B82257CEE93}"/>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 y="10"/>
            <a:ext cx="12191982" cy="6857990"/>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pic>
      <p:sp>
        <p:nvSpPr>
          <p:cNvPr id="3" name="Title 2">
            <a:extLst>
              <a:ext uri="{FF2B5EF4-FFF2-40B4-BE49-F238E27FC236}">
                <a16:creationId xmlns:a16="http://schemas.microsoft.com/office/drawing/2014/main" id="{E5AD4937-CA34-4C89-9BAF-9E011BE5736D}"/>
              </a:ext>
            </a:extLst>
          </p:cNvPr>
          <p:cNvSpPr>
            <a:spLocks noGrp="1"/>
          </p:cNvSpPr>
          <p:nvPr>
            <p:ph type="title"/>
          </p:nvPr>
        </p:nvSpPr>
        <p:spPr>
          <a:xfrm>
            <a:off x="3514429" y="3429000"/>
            <a:ext cx="4775075" cy="979857"/>
          </a:xfrm>
          <a:blipFill>
            <a:blip r:embed="rId4"/>
            <a:tile tx="0" ty="0" sx="100000" sy="100000" flip="none" algn="tl"/>
          </a:blipFill>
        </p:spPr>
        <p:txBody>
          <a:bodyPr vert="horz" lIns="91440" tIns="45720" rIns="91440" bIns="45720" rtlCol="0" anchor="ctr">
            <a:normAutofit/>
          </a:bodyPr>
          <a:lstStyle/>
          <a:p>
            <a:pPr algn="ctr">
              <a:lnSpc>
                <a:spcPct val="83000"/>
              </a:lnSpc>
            </a:pPr>
            <a:r>
              <a:rPr lang="en-US" sz="4400" cap="all" spc="-100" dirty="0"/>
              <a:t>Thank You!</a:t>
            </a:r>
          </a:p>
        </p:txBody>
      </p:sp>
    </p:spTree>
    <p:extLst>
      <p:ext uri="{BB962C8B-B14F-4D97-AF65-F5344CB8AC3E}">
        <p14:creationId xmlns:p14="http://schemas.microsoft.com/office/powerpoint/2010/main" val="110338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chemeClr val="accent1"/>
                </a:solidFill>
                <a:latin typeface="Garamond" panose="02020404030301010803"/>
                <a:ea typeface="+mn-ea"/>
                <a:cs typeface="+mn-cs"/>
              </a:rPr>
              <a:t>Introduction</a:t>
            </a:r>
          </a:p>
        </p:txBody>
      </p:sp>
      <p:sp>
        <p:nvSpPr>
          <p:cNvPr id="3" name="Content Placeholder 2">
            <a:extLst>
              <a:ext uri="{FF2B5EF4-FFF2-40B4-BE49-F238E27FC236}">
                <a16:creationId xmlns:a16="http://schemas.microsoft.com/office/drawing/2014/main" id="{1526A91A-1BA0-46B7-8C40-0980478FFDC4}"/>
              </a:ext>
            </a:extLst>
          </p:cNvPr>
          <p:cNvSpPr>
            <a:spLocks noGrp="1"/>
          </p:cNvSpPr>
          <p:nvPr>
            <p:ph idx="1"/>
          </p:nvPr>
        </p:nvSpPr>
        <p:spPr>
          <a:xfrm>
            <a:off x="142044" y="1828457"/>
            <a:ext cx="11762912" cy="4954084"/>
          </a:xfrm>
        </p:spPr>
        <p:txBody>
          <a:bodyPr>
            <a:noAutofit/>
          </a:bodyPr>
          <a:lstStyle/>
          <a:p>
            <a:pPr algn="just"/>
            <a:r>
              <a:rPr lang="en-US" dirty="0">
                <a:latin typeface="Garamond" panose="02020404030301010803" pitchFamily="18" charset="0"/>
              </a:rPr>
              <a:t>Image dehazing is considered to be a low-level vision task which has got lots of attention in computer vision domain past few decades. Haze, fog, fumes, mist or smoke will greatly reduce the quality of scenery images.</a:t>
            </a:r>
          </a:p>
          <a:p>
            <a:pPr algn="just"/>
            <a:r>
              <a:rPr lang="en-US" dirty="0">
                <a:latin typeface="Garamond" panose="02020404030301010803" pitchFamily="18" charset="0"/>
              </a:rPr>
              <a:t>This leads to image degradation which in turn will lose the contrast and color fidelity.</a:t>
            </a:r>
          </a:p>
          <a:p>
            <a:pPr algn="just"/>
            <a:r>
              <a:rPr lang="en-US" dirty="0">
                <a:latin typeface="Garamond" panose="02020404030301010803" pitchFamily="18" charset="0"/>
              </a:rPr>
              <a:t>So, removal of haze from the images was highly significant to increase the visibility of the scene and also the rectify the color shift caused by the air light.</a:t>
            </a:r>
          </a:p>
          <a:p>
            <a:pPr algn="just"/>
            <a:r>
              <a:rPr lang="en-US" dirty="0">
                <a:latin typeface="Garamond" panose="02020404030301010803" pitchFamily="18" charset="0"/>
              </a:rPr>
              <a:t>With the advance in technology, people are tending to use portable digital devices such as smartphones extensively for capturing images and image reflection is one such issue commonly faced - especially for the images captured through glass or mirror.</a:t>
            </a:r>
          </a:p>
          <a:p>
            <a:pPr algn="just"/>
            <a:r>
              <a:rPr lang="en-US" dirty="0">
                <a:latin typeface="Garamond" panose="02020404030301010803" pitchFamily="18" charset="0"/>
              </a:rPr>
              <a:t>So, it’s highly desirable to be removed by using user-friendly image reflection suppression technique which can be used on smart phones within short span of time and obtain a better result in real-time as per the user’s visual perception.</a:t>
            </a:r>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919" y="466343"/>
            <a:ext cx="11931589" cy="1362113"/>
          </a:xfrm>
        </p:spPr>
        <p:txBody>
          <a:bodyPr>
            <a:normAutofit/>
          </a:bodyPr>
          <a:lstStyle/>
          <a:p>
            <a:r>
              <a:rPr lang="en-US" sz="6000" b="1" dirty="0">
                <a:solidFill>
                  <a:schemeClr val="accent1"/>
                </a:solidFill>
                <a:latin typeface="Garamond" panose="02020404030301010803"/>
                <a:ea typeface="+mn-ea"/>
                <a:cs typeface="+mn-cs"/>
              </a:rPr>
              <a:t>Implementation details</a:t>
            </a:r>
          </a:p>
        </p:txBody>
      </p:sp>
      <p:sp>
        <p:nvSpPr>
          <p:cNvPr id="3" name="Content Placeholder 2">
            <a:extLst>
              <a:ext uri="{FF2B5EF4-FFF2-40B4-BE49-F238E27FC236}">
                <a16:creationId xmlns:a16="http://schemas.microsoft.com/office/drawing/2014/main" id="{1526A91A-1BA0-46B7-8C40-0980478FFDC4}"/>
              </a:ext>
            </a:extLst>
          </p:cNvPr>
          <p:cNvSpPr>
            <a:spLocks noGrp="1"/>
          </p:cNvSpPr>
          <p:nvPr>
            <p:ph idx="1"/>
          </p:nvPr>
        </p:nvSpPr>
        <p:spPr>
          <a:xfrm>
            <a:off x="213065" y="1890944"/>
            <a:ext cx="11754034" cy="4793941"/>
          </a:xfrm>
        </p:spPr>
        <p:txBody>
          <a:bodyPr>
            <a:normAutofit lnSpcReduction="10000"/>
          </a:bodyPr>
          <a:lstStyle/>
          <a:p>
            <a:pPr marL="0" indent="0" algn="just">
              <a:buNone/>
            </a:pPr>
            <a:r>
              <a:rPr lang="en-US" dirty="0">
                <a:latin typeface="Garamond" panose="02020404030301010803" pitchFamily="18" charset="0"/>
              </a:rPr>
              <a:t>The main aim of our project is to apply CV techniques and develop pipeline for image enhancement via Dehazing and removal of image reflections.</a:t>
            </a:r>
          </a:p>
          <a:p>
            <a:pPr marL="0" indent="0" algn="just">
              <a:buNone/>
            </a:pPr>
            <a:r>
              <a:rPr lang="en-US" b="1" dirty="0">
                <a:latin typeface="Garamond" panose="02020404030301010803" pitchFamily="18" charset="0"/>
              </a:rPr>
              <a:t>We have successfully implemented the below tasks:</a:t>
            </a:r>
          </a:p>
          <a:p>
            <a:pPr marL="457200" indent="-457200" algn="just">
              <a:buFont typeface="+mj-lt"/>
              <a:buAutoNum type="arabicPeriod"/>
            </a:pPr>
            <a:r>
              <a:rPr lang="en-US" sz="2400" dirty="0">
                <a:latin typeface="Garamond" panose="02020404030301010803" pitchFamily="18" charset="0"/>
              </a:rPr>
              <a:t>Implementing the pipeline for image enhancement via Dehazing.</a:t>
            </a:r>
          </a:p>
          <a:p>
            <a:pPr marL="457200" indent="-457200" algn="just">
              <a:buFont typeface="+mj-lt"/>
              <a:buAutoNum type="arabicPeriod"/>
            </a:pPr>
            <a:r>
              <a:rPr lang="en-US" sz="2400" dirty="0">
                <a:latin typeface="Garamond" panose="02020404030301010803" pitchFamily="18" charset="0"/>
              </a:rPr>
              <a:t>Implementing image reflection removal optimization techniques to perform image dehazing.</a:t>
            </a:r>
          </a:p>
          <a:p>
            <a:pPr marL="457200" indent="-457200" algn="just">
              <a:buFont typeface="+mj-lt"/>
              <a:buAutoNum type="arabicPeriod"/>
            </a:pPr>
            <a:r>
              <a:rPr lang="en-US" sz="2400" dirty="0">
                <a:latin typeface="Garamond" panose="02020404030301010803" pitchFamily="18" charset="0"/>
              </a:rPr>
              <a:t>Implementing and reproducing existing results of the paper AAAI 2020 paper - FFA-Net: Feature Fusion Attention Network for Single Image Dehazing.</a:t>
            </a:r>
          </a:p>
          <a:p>
            <a:pPr marL="457200" indent="-457200" algn="just">
              <a:buFont typeface="+mj-lt"/>
              <a:buAutoNum type="arabicPeriod"/>
            </a:pPr>
            <a:r>
              <a:rPr lang="en-US" sz="2400" dirty="0">
                <a:latin typeface="Garamond" panose="02020404030301010803" pitchFamily="18" charset="0"/>
              </a:rPr>
              <a:t>Implementing own architecture to obtain possible improvements of the current/near to SOTA.</a:t>
            </a:r>
          </a:p>
          <a:p>
            <a:pPr marL="457200" indent="-457200" algn="just">
              <a:buFont typeface="+mj-lt"/>
              <a:buAutoNum type="arabicPeriod"/>
            </a:pPr>
            <a:r>
              <a:rPr lang="en-US" sz="2400" dirty="0">
                <a:latin typeface="Garamond" panose="02020404030301010803" pitchFamily="18" charset="0"/>
              </a:rPr>
              <a:t>Apply improved pipeline to video data for dehazing.</a:t>
            </a:r>
          </a:p>
          <a:p>
            <a:pPr algn="just"/>
            <a:endParaRPr lang="en-US" dirty="0">
              <a:latin typeface="Garamond" panose="02020404030301010803" pitchFamily="18" charset="0"/>
            </a:endParaRPr>
          </a:p>
          <a:p>
            <a:pPr algn="just"/>
            <a:endParaRPr lang="en-IN" dirty="0">
              <a:latin typeface="Garamond" panose="02020404030301010803" pitchFamily="18" charset="0"/>
            </a:endParaRPr>
          </a:p>
        </p:txBody>
      </p:sp>
    </p:spTree>
    <p:extLst>
      <p:ext uri="{BB962C8B-B14F-4D97-AF65-F5344CB8AC3E}">
        <p14:creationId xmlns:p14="http://schemas.microsoft.com/office/powerpoint/2010/main" val="24211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7D8F9C-BBF3-4655-AAB5-DA96F67D86DF}"/>
              </a:ext>
            </a:extLst>
          </p:cNvPr>
          <p:cNvSpPr txBox="1"/>
          <p:nvPr/>
        </p:nvSpPr>
        <p:spPr>
          <a:xfrm>
            <a:off x="392097" y="372863"/>
            <a:ext cx="11407806" cy="6955750"/>
          </a:xfrm>
          <a:prstGeom prst="rect">
            <a:avLst/>
          </a:prstGeom>
          <a:noFill/>
        </p:spPr>
        <p:txBody>
          <a:bodyPr wrap="square" rtlCol="0">
            <a:spAutoFit/>
          </a:bodyPr>
          <a:lstStyle/>
          <a:p>
            <a:r>
              <a:rPr lang="en-US" sz="2800" b="1" dirty="0">
                <a:latin typeface="Garamond" panose="02020404030301010803" pitchFamily="18" charset="0"/>
              </a:rPr>
              <a:t>Task 1: Implementing the pipeline for image enhancement via dehazing.</a:t>
            </a:r>
          </a:p>
          <a:p>
            <a:endParaRPr lang="en-US" sz="2800" b="1" dirty="0">
              <a:latin typeface="Garamond" panose="02020404030301010803" pitchFamily="18" charset="0"/>
            </a:endParaRPr>
          </a:p>
          <a:p>
            <a:pPr algn="just"/>
            <a:r>
              <a:rPr lang="en-US" sz="2200" dirty="0">
                <a:latin typeface="Garamond" panose="02020404030301010803" pitchFamily="18" charset="0"/>
              </a:rPr>
              <a:t>Dark channel prior (DCP) for single image haze removal was implemented and along with this the preprocessing technique used is White Balance (WB) and postprocessing technique used are CLAHE and DWT.</a:t>
            </a:r>
          </a:p>
          <a:p>
            <a:pPr algn="just"/>
            <a:endParaRPr lang="en-US" sz="2200" dirty="0">
              <a:latin typeface="Garamond" panose="02020404030301010803" pitchFamily="18" charset="0"/>
            </a:endParaRPr>
          </a:p>
          <a:p>
            <a:pPr algn="just"/>
            <a:r>
              <a:rPr lang="en-US" sz="2000" b="1" dirty="0">
                <a:latin typeface="Garamond" panose="02020404030301010803" pitchFamily="18" charset="0"/>
              </a:rPr>
              <a:t>DCP</a:t>
            </a:r>
            <a:r>
              <a:rPr lang="en-US" sz="2000" dirty="0">
                <a:latin typeface="Garamond" panose="02020404030301010803" pitchFamily="18" charset="0"/>
              </a:rPr>
              <a:t> – is a kind of statistics of outdoor haze-free images. Using this prior with the haze imaging model, we can directly estimate the thickness of the haze and recover a high-quality haze-free image. </a:t>
            </a:r>
          </a:p>
          <a:p>
            <a:pPr algn="just"/>
            <a:endParaRPr lang="en-US" sz="2000" dirty="0">
              <a:latin typeface="Garamond" panose="02020404030301010803" pitchFamily="18" charset="0"/>
            </a:endParaRPr>
          </a:p>
          <a:p>
            <a:pPr algn="just"/>
            <a:r>
              <a:rPr lang="en-US" sz="2000" b="1" dirty="0">
                <a:latin typeface="Garamond" panose="02020404030301010803" pitchFamily="18" charset="0"/>
              </a:rPr>
              <a:t>WB </a:t>
            </a:r>
            <a:r>
              <a:rPr lang="en-US" sz="2000" dirty="0">
                <a:latin typeface="Garamond" panose="02020404030301010803" pitchFamily="18" charset="0"/>
              </a:rPr>
              <a:t>– is used as the preprocessing technique to remove the unrealistic color. It helps in balancing the color temperature in the image by adding the opposite color to the image so that the color temperature is neutral.</a:t>
            </a:r>
          </a:p>
          <a:p>
            <a:pPr algn="just"/>
            <a:endParaRPr lang="en-US" sz="2000" dirty="0">
              <a:latin typeface="Garamond" panose="02020404030301010803" pitchFamily="18" charset="0"/>
            </a:endParaRPr>
          </a:p>
          <a:p>
            <a:pPr algn="just"/>
            <a:r>
              <a:rPr lang="en-US" sz="2000" b="1" dirty="0">
                <a:latin typeface="Garamond" panose="02020404030301010803" pitchFamily="18" charset="0"/>
              </a:rPr>
              <a:t>CLAHE</a:t>
            </a:r>
            <a:r>
              <a:rPr lang="en-US" sz="2000" dirty="0">
                <a:latin typeface="Garamond" panose="02020404030301010803" pitchFamily="18" charset="0"/>
              </a:rPr>
              <a:t> – Contrast Limited Adaptive Histogram Equalization is a type of the histogram equalization used as postprocessing technique. It helps in maintaining or limiting the contrast amplification which in turn reduces the noise amplification issue, in simpler words it is used for enhancing the local contrast of an image. Here the vicinity of a given pixel value is given by the slope of the transformation function.</a:t>
            </a:r>
          </a:p>
          <a:p>
            <a:pPr algn="just"/>
            <a:endParaRPr lang="en-US" sz="2000" dirty="0">
              <a:latin typeface="Garamond" panose="02020404030301010803" pitchFamily="18" charset="0"/>
            </a:endParaRPr>
          </a:p>
          <a:p>
            <a:pPr algn="just"/>
            <a:r>
              <a:rPr lang="en-US" sz="2000" b="1" dirty="0">
                <a:latin typeface="Garamond" panose="02020404030301010803" pitchFamily="18" charset="0"/>
              </a:rPr>
              <a:t>DWT</a:t>
            </a:r>
            <a:r>
              <a:rPr lang="en-US" sz="2000" dirty="0">
                <a:latin typeface="Garamond" panose="02020404030301010803" pitchFamily="18" charset="0"/>
              </a:rPr>
              <a:t> – Discrete wavelet Transform is a technique used for decomposing the signal into multiple sub bands in such a way that low frequency sub bands will be having a finer frequency resolution. This is used as postprocessing technique.</a:t>
            </a:r>
            <a:endParaRPr lang="en-IN" sz="2000" dirty="0">
              <a:latin typeface="Garamond" panose="02020404030301010803" pitchFamily="18" charset="0"/>
            </a:endParaRPr>
          </a:p>
          <a:p>
            <a:pPr algn="just"/>
            <a:endParaRPr lang="en-IN" sz="2200" dirty="0">
              <a:latin typeface="Garamond" panose="02020404030301010803" pitchFamily="18" charset="0"/>
            </a:endParaRPr>
          </a:p>
        </p:txBody>
      </p:sp>
    </p:spTree>
    <p:extLst>
      <p:ext uri="{BB962C8B-B14F-4D97-AF65-F5344CB8AC3E}">
        <p14:creationId xmlns:p14="http://schemas.microsoft.com/office/powerpoint/2010/main" val="367116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C9AE5-8855-4FA2-B69F-8EDF3F493524}"/>
              </a:ext>
            </a:extLst>
          </p:cNvPr>
          <p:cNvPicPr>
            <a:picLocks noChangeAspect="1"/>
          </p:cNvPicPr>
          <p:nvPr/>
        </p:nvPicPr>
        <p:blipFill>
          <a:blip r:embed="rId2"/>
          <a:stretch>
            <a:fillRect/>
          </a:stretch>
        </p:blipFill>
        <p:spPr>
          <a:xfrm>
            <a:off x="814804" y="178593"/>
            <a:ext cx="2425545" cy="1942513"/>
          </a:xfrm>
          <a:prstGeom prst="rect">
            <a:avLst/>
          </a:prstGeom>
        </p:spPr>
      </p:pic>
      <p:pic>
        <p:nvPicPr>
          <p:cNvPr id="3" name="Picture 2">
            <a:extLst>
              <a:ext uri="{FF2B5EF4-FFF2-40B4-BE49-F238E27FC236}">
                <a16:creationId xmlns:a16="http://schemas.microsoft.com/office/drawing/2014/main" id="{AB601F99-1550-41D2-9913-05D0606ECA42}"/>
              </a:ext>
            </a:extLst>
          </p:cNvPr>
          <p:cNvPicPr>
            <a:picLocks noChangeAspect="1"/>
          </p:cNvPicPr>
          <p:nvPr/>
        </p:nvPicPr>
        <p:blipFill>
          <a:blip r:embed="rId3"/>
          <a:stretch>
            <a:fillRect/>
          </a:stretch>
        </p:blipFill>
        <p:spPr>
          <a:xfrm>
            <a:off x="4654889" y="178592"/>
            <a:ext cx="2480927" cy="1942513"/>
          </a:xfrm>
          <a:prstGeom prst="rect">
            <a:avLst/>
          </a:prstGeom>
        </p:spPr>
      </p:pic>
      <p:pic>
        <p:nvPicPr>
          <p:cNvPr id="4" name="Picture 3">
            <a:extLst>
              <a:ext uri="{FF2B5EF4-FFF2-40B4-BE49-F238E27FC236}">
                <a16:creationId xmlns:a16="http://schemas.microsoft.com/office/drawing/2014/main" id="{A8280579-0F58-48F8-B7DB-8CCAF62249BE}"/>
              </a:ext>
            </a:extLst>
          </p:cNvPr>
          <p:cNvPicPr>
            <a:picLocks noChangeAspect="1"/>
          </p:cNvPicPr>
          <p:nvPr/>
        </p:nvPicPr>
        <p:blipFill>
          <a:blip r:embed="rId4"/>
          <a:stretch>
            <a:fillRect/>
          </a:stretch>
        </p:blipFill>
        <p:spPr>
          <a:xfrm>
            <a:off x="8550356" y="178592"/>
            <a:ext cx="2495260" cy="1942513"/>
          </a:xfrm>
          <a:prstGeom prst="rect">
            <a:avLst/>
          </a:prstGeom>
        </p:spPr>
      </p:pic>
      <p:pic>
        <p:nvPicPr>
          <p:cNvPr id="5" name="Picture 4">
            <a:extLst>
              <a:ext uri="{FF2B5EF4-FFF2-40B4-BE49-F238E27FC236}">
                <a16:creationId xmlns:a16="http://schemas.microsoft.com/office/drawing/2014/main" id="{1131AC72-E9A1-4C17-B64E-0DC6FBAE749D}"/>
              </a:ext>
            </a:extLst>
          </p:cNvPr>
          <p:cNvPicPr>
            <a:picLocks noChangeAspect="1"/>
          </p:cNvPicPr>
          <p:nvPr/>
        </p:nvPicPr>
        <p:blipFill>
          <a:blip r:embed="rId2"/>
          <a:stretch>
            <a:fillRect/>
          </a:stretch>
        </p:blipFill>
        <p:spPr>
          <a:xfrm>
            <a:off x="814804" y="2457743"/>
            <a:ext cx="2425545" cy="1942513"/>
          </a:xfrm>
          <a:prstGeom prst="rect">
            <a:avLst/>
          </a:prstGeom>
        </p:spPr>
      </p:pic>
      <p:pic>
        <p:nvPicPr>
          <p:cNvPr id="6" name="Picture 5">
            <a:extLst>
              <a:ext uri="{FF2B5EF4-FFF2-40B4-BE49-F238E27FC236}">
                <a16:creationId xmlns:a16="http://schemas.microsoft.com/office/drawing/2014/main" id="{72B117C5-A0CD-44FB-A91C-2BDD75002531}"/>
              </a:ext>
            </a:extLst>
          </p:cNvPr>
          <p:cNvPicPr>
            <a:picLocks noChangeAspect="1"/>
          </p:cNvPicPr>
          <p:nvPr/>
        </p:nvPicPr>
        <p:blipFill>
          <a:blip r:embed="rId5"/>
          <a:stretch>
            <a:fillRect/>
          </a:stretch>
        </p:blipFill>
        <p:spPr>
          <a:xfrm>
            <a:off x="4654889" y="2459962"/>
            <a:ext cx="2635604" cy="1981688"/>
          </a:xfrm>
          <a:prstGeom prst="rect">
            <a:avLst/>
          </a:prstGeom>
        </p:spPr>
      </p:pic>
      <p:pic>
        <p:nvPicPr>
          <p:cNvPr id="7" name="Picture 6">
            <a:extLst>
              <a:ext uri="{FF2B5EF4-FFF2-40B4-BE49-F238E27FC236}">
                <a16:creationId xmlns:a16="http://schemas.microsoft.com/office/drawing/2014/main" id="{5B4CF370-AB46-4784-B6B8-91CA768F1859}"/>
              </a:ext>
            </a:extLst>
          </p:cNvPr>
          <p:cNvPicPr>
            <a:picLocks noChangeAspect="1"/>
          </p:cNvPicPr>
          <p:nvPr/>
        </p:nvPicPr>
        <p:blipFill>
          <a:blip r:embed="rId6"/>
          <a:stretch>
            <a:fillRect/>
          </a:stretch>
        </p:blipFill>
        <p:spPr>
          <a:xfrm>
            <a:off x="4654889" y="4938380"/>
            <a:ext cx="2652311" cy="1814739"/>
          </a:xfrm>
          <a:prstGeom prst="rect">
            <a:avLst/>
          </a:prstGeom>
        </p:spPr>
      </p:pic>
      <p:pic>
        <p:nvPicPr>
          <p:cNvPr id="8" name="Picture 7">
            <a:extLst>
              <a:ext uri="{FF2B5EF4-FFF2-40B4-BE49-F238E27FC236}">
                <a16:creationId xmlns:a16="http://schemas.microsoft.com/office/drawing/2014/main" id="{783C4132-D3A0-45EC-A600-8A6908C1775A}"/>
              </a:ext>
            </a:extLst>
          </p:cNvPr>
          <p:cNvPicPr>
            <a:picLocks noChangeAspect="1"/>
          </p:cNvPicPr>
          <p:nvPr/>
        </p:nvPicPr>
        <p:blipFill>
          <a:blip r:embed="rId4"/>
          <a:stretch>
            <a:fillRect/>
          </a:stretch>
        </p:blipFill>
        <p:spPr>
          <a:xfrm>
            <a:off x="8550356" y="2531175"/>
            <a:ext cx="2495260" cy="1942513"/>
          </a:xfrm>
          <a:prstGeom prst="rect">
            <a:avLst/>
          </a:prstGeom>
        </p:spPr>
      </p:pic>
      <p:pic>
        <p:nvPicPr>
          <p:cNvPr id="9" name="Picture 8">
            <a:extLst>
              <a:ext uri="{FF2B5EF4-FFF2-40B4-BE49-F238E27FC236}">
                <a16:creationId xmlns:a16="http://schemas.microsoft.com/office/drawing/2014/main" id="{F2EE2566-630B-4415-B653-6D8410A44FB1}"/>
              </a:ext>
            </a:extLst>
          </p:cNvPr>
          <p:cNvPicPr>
            <a:picLocks noChangeAspect="1"/>
          </p:cNvPicPr>
          <p:nvPr/>
        </p:nvPicPr>
        <p:blipFill>
          <a:blip r:embed="rId4"/>
          <a:stretch>
            <a:fillRect/>
          </a:stretch>
        </p:blipFill>
        <p:spPr>
          <a:xfrm>
            <a:off x="8550356" y="4938380"/>
            <a:ext cx="2395810" cy="1865093"/>
          </a:xfrm>
          <a:prstGeom prst="rect">
            <a:avLst/>
          </a:prstGeom>
        </p:spPr>
      </p:pic>
      <p:pic>
        <p:nvPicPr>
          <p:cNvPr id="10" name="Picture 9">
            <a:extLst>
              <a:ext uri="{FF2B5EF4-FFF2-40B4-BE49-F238E27FC236}">
                <a16:creationId xmlns:a16="http://schemas.microsoft.com/office/drawing/2014/main" id="{99F03691-741E-4E0D-BE74-2C3A7778A20F}"/>
              </a:ext>
            </a:extLst>
          </p:cNvPr>
          <p:cNvPicPr>
            <a:picLocks noChangeAspect="1"/>
          </p:cNvPicPr>
          <p:nvPr/>
        </p:nvPicPr>
        <p:blipFill>
          <a:blip r:embed="rId2"/>
          <a:stretch>
            <a:fillRect/>
          </a:stretch>
        </p:blipFill>
        <p:spPr>
          <a:xfrm>
            <a:off x="814803" y="4874494"/>
            <a:ext cx="2425545" cy="1942513"/>
          </a:xfrm>
          <a:prstGeom prst="rect">
            <a:avLst/>
          </a:prstGeom>
        </p:spPr>
      </p:pic>
    </p:spTree>
    <p:extLst>
      <p:ext uri="{BB962C8B-B14F-4D97-AF65-F5344CB8AC3E}">
        <p14:creationId xmlns:p14="http://schemas.microsoft.com/office/powerpoint/2010/main" val="84413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7D8F9C-BBF3-4655-AAB5-DA96F67D86DF}"/>
              </a:ext>
            </a:extLst>
          </p:cNvPr>
          <p:cNvSpPr txBox="1"/>
          <p:nvPr/>
        </p:nvSpPr>
        <p:spPr>
          <a:xfrm>
            <a:off x="392097" y="88777"/>
            <a:ext cx="11407806" cy="430887"/>
          </a:xfrm>
          <a:prstGeom prst="rect">
            <a:avLst/>
          </a:prstGeom>
          <a:noFill/>
        </p:spPr>
        <p:txBody>
          <a:bodyPr wrap="square" rtlCol="0">
            <a:spAutoFit/>
          </a:bodyPr>
          <a:lstStyle/>
          <a:p>
            <a:pPr algn="just"/>
            <a:r>
              <a:rPr lang="en-US" sz="2200" b="1" dirty="0">
                <a:latin typeface="Garamond" panose="02020404030301010803" pitchFamily="18" charset="0"/>
              </a:rPr>
              <a:t>Implementing the above dehazing technique on the images in the dataset:</a:t>
            </a:r>
            <a:endParaRPr lang="en-IN" sz="2200" dirty="0">
              <a:latin typeface="Garamond" panose="02020404030301010803" pitchFamily="18" charset="0"/>
            </a:endParaRPr>
          </a:p>
        </p:txBody>
      </p:sp>
      <p:pic>
        <p:nvPicPr>
          <p:cNvPr id="5" name="Picture 4">
            <a:extLst>
              <a:ext uri="{FF2B5EF4-FFF2-40B4-BE49-F238E27FC236}">
                <a16:creationId xmlns:a16="http://schemas.microsoft.com/office/drawing/2014/main" id="{DD48DDA0-FE52-4D41-8F4E-B575359BFA28}"/>
              </a:ext>
            </a:extLst>
          </p:cNvPr>
          <p:cNvPicPr>
            <a:picLocks noChangeAspect="1"/>
          </p:cNvPicPr>
          <p:nvPr/>
        </p:nvPicPr>
        <p:blipFill>
          <a:blip r:embed="rId2"/>
          <a:stretch>
            <a:fillRect/>
          </a:stretch>
        </p:blipFill>
        <p:spPr>
          <a:xfrm>
            <a:off x="177966" y="2028963"/>
            <a:ext cx="5325122" cy="2646693"/>
          </a:xfrm>
          <a:prstGeom prst="rect">
            <a:avLst/>
          </a:prstGeom>
        </p:spPr>
      </p:pic>
      <p:pic>
        <p:nvPicPr>
          <p:cNvPr id="9" name="Picture 8">
            <a:extLst>
              <a:ext uri="{FF2B5EF4-FFF2-40B4-BE49-F238E27FC236}">
                <a16:creationId xmlns:a16="http://schemas.microsoft.com/office/drawing/2014/main" id="{898FEB73-3170-4968-89B7-C71CCACBD2FB}"/>
              </a:ext>
            </a:extLst>
          </p:cNvPr>
          <p:cNvPicPr>
            <a:picLocks noChangeAspect="1"/>
          </p:cNvPicPr>
          <p:nvPr/>
        </p:nvPicPr>
        <p:blipFill>
          <a:blip r:embed="rId3"/>
          <a:stretch>
            <a:fillRect/>
          </a:stretch>
        </p:blipFill>
        <p:spPr>
          <a:xfrm>
            <a:off x="5659113" y="741493"/>
            <a:ext cx="6425016" cy="5623796"/>
          </a:xfrm>
          <a:prstGeom prst="rect">
            <a:avLst/>
          </a:prstGeom>
        </p:spPr>
      </p:pic>
    </p:spTree>
    <p:extLst>
      <p:ext uri="{BB962C8B-B14F-4D97-AF65-F5344CB8AC3E}">
        <p14:creationId xmlns:p14="http://schemas.microsoft.com/office/powerpoint/2010/main" val="331046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7D8F9C-BBF3-4655-AAB5-DA96F67D86DF}"/>
              </a:ext>
            </a:extLst>
          </p:cNvPr>
          <p:cNvSpPr txBox="1"/>
          <p:nvPr/>
        </p:nvSpPr>
        <p:spPr>
          <a:xfrm>
            <a:off x="392097" y="88777"/>
            <a:ext cx="11407806" cy="430887"/>
          </a:xfrm>
          <a:prstGeom prst="rect">
            <a:avLst/>
          </a:prstGeom>
          <a:noFill/>
        </p:spPr>
        <p:txBody>
          <a:bodyPr wrap="square" rtlCol="0">
            <a:spAutoFit/>
          </a:bodyPr>
          <a:lstStyle/>
          <a:p>
            <a:pPr algn="just"/>
            <a:r>
              <a:rPr lang="en-US" sz="2200" b="1" dirty="0">
                <a:latin typeface="Garamond" panose="02020404030301010803" pitchFamily="18" charset="0"/>
              </a:rPr>
              <a:t>Implementing the above dehazing technique on the images in the dataset:</a:t>
            </a:r>
            <a:endParaRPr lang="en-IN" sz="2200" dirty="0">
              <a:latin typeface="Garamond" panose="02020404030301010803" pitchFamily="18" charset="0"/>
            </a:endParaRPr>
          </a:p>
        </p:txBody>
      </p:sp>
      <p:pic>
        <p:nvPicPr>
          <p:cNvPr id="4" name="Picture 3">
            <a:extLst>
              <a:ext uri="{FF2B5EF4-FFF2-40B4-BE49-F238E27FC236}">
                <a16:creationId xmlns:a16="http://schemas.microsoft.com/office/drawing/2014/main" id="{BC83A0AC-A0E1-405B-8001-25CA2309281B}"/>
              </a:ext>
            </a:extLst>
          </p:cNvPr>
          <p:cNvPicPr>
            <a:picLocks noChangeAspect="1"/>
          </p:cNvPicPr>
          <p:nvPr/>
        </p:nvPicPr>
        <p:blipFill>
          <a:blip r:embed="rId2"/>
          <a:stretch>
            <a:fillRect/>
          </a:stretch>
        </p:blipFill>
        <p:spPr>
          <a:xfrm>
            <a:off x="498489" y="1953823"/>
            <a:ext cx="5245364" cy="2619541"/>
          </a:xfrm>
          <a:prstGeom prst="rect">
            <a:avLst/>
          </a:prstGeom>
        </p:spPr>
      </p:pic>
      <p:pic>
        <p:nvPicPr>
          <p:cNvPr id="7" name="Picture 6">
            <a:extLst>
              <a:ext uri="{FF2B5EF4-FFF2-40B4-BE49-F238E27FC236}">
                <a16:creationId xmlns:a16="http://schemas.microsoft.com/office/drawing/2014/main" id="{588702CB-ED6D-4CDF-B11C-C262C3205F98}"/>
              </a:ext>
            </a:extLst>
          </p:cNvPr>
          <p:cNvPicPr>
            <a:picLocks noChangeAspect="1"/>
          </p:cNvPicPr>
          <p:nvPr/>
        </p:nvPicPr>
        <p:blipFill>
          <a:blip r:embed="rId3"/>
          <a:stretch>
            <a:fillRect/>
          </a:stretch>
        </p:blipFill>
        <p:spPr>
          <a:xfrm>
            <a:off x="6267635" y="745724"/>
            <a:ext cx="5619565" cy="5912528"/>
          </a:xfrm>
          <a:prstGeom prst="rect">
            <a:avLst/>
          </a:prstGeom>
        </p:spPr>
      </p:pic>
    </p:spTree>
    <p:extLst>
      <p:ext uri="{BB962C8B-B14F-4D97-AF65-F5344CB8AC3E}">
        <p14:creationId xmlns:p14="http://schemas.microsoft.com/office/powerpoint/2010/main" val="39433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7EE1803-D8EE-48E1-9C11-23802E62BF4A}"/>
              </a:ext>
            </a:extLst>
          </p:cNvPr>
          <p:cNvGraphicFramePr>
            <a:graphicFrameLocks noGrp="1"/>
          </p:cNvGraphicFramePr>
          <p:nvPr>
            <p:extLst>
              <p:ext uri="{D42A27DB-BD31-4B8C-83A1-F6EECF244321}">
                <p14:modId xmlns:p14="http://schemas.microsoft.com/office/powerpoint/2010/main" val="2547123640"/>
              </p:ext>
            </p:extLst>
          </p:nvPr>
        </p:nvGraphicFramePr>
        <p:xfrm>
          <a:off x="87790" y="1213164"/>
          <a:ext cx="11826043" cy="2089607"/>
        </p:xfrm>
        <a:graphic>
          <a:graphicData uri="http://schemas.openxmlformats.org/drawingml/2006/table">
            <a:tbl>
              <a:tblPr firstRow="1" bandRow="1">
                <a:tableStyleId>{69CF1AB2-1976-4502-BF36-3FF5EA218861}</a:tableStyleId>
              </a:tblPr>
              <a:tblGrid>
                <a:gridCol w="10103775">
                  <a:extLst>
                    <a:ext uri="{9D8B030D-6E8A-4147-A177-3AD203B41FA5}">
                      <a16:colId xmlns:a16="http://schemas.microsoft.com/office/drawing/2014/main" val="3315754257"/>
                    </a:ext>
                  </a:extLst>
                </a:gridCol>
                <a:gridCol w="1722268">
                  <a:extLst>
                    <a:ext uri="{9D8B030D-6E8A-4147-A177-3AD203B41FA5}">
                      <a16:colId xmlns:a16="http://schemas.microsoft.com/office/drawing/2014/main" val="1578290011"/>
                    </a:ext>
                  </a:extLst>
                </a:gridCol>
              </a:tblGrid>
              <a:tr h="327471">
                <a:tc>
                  <a:txBody>
                    <a:bodyPr/>
                    <a:lstStyle/>
                    <a:p>
                      <a:pPr algn="just"/>
                      <a:r>
                        <a:rPr lang="en-US" sz="1700" b="0" kern="1200" dirty="0">
                          <a:solidFill>
                            <a:schemeClr val="tx1"/>
                          </a:solidFill>
                          <a:latin typeface="Garamond" panose="02020404030301010803" pitchFamily="18" charset="0"/>
                          <a:ea typeface="+mn-ea"/>
                          <a:cs typeface="+mn-cs"/>
                        </a:rPr>
                        <a:t>Average PSNR for SOTS Indoor Images Dehazed with DCP</a:t>
                      </a:r>
                      <a:endParaRPr lang="en-IN" sz="1700" b="0" kern="1200" dirty="0">
                        <a:solidFill>
                          <a:schemeClr val="tx1"/>
                        </a:solidFill>
                        <a:latin typeface="Garamond" panose="02020404030301010803" pitchFamily="18" charset="0"/>
                        <a:ea typeface="+mn-ea"/>
                        <a:cs typeface="+mn-cs"/>
                      </a:endParaRPr>
                    </a:p>
                  </a:txBody>
                  <a:tcPr marT="37785" marB="37785"/>
                </a:tc>
                <a:tc>
                  <a:txBody>
                    <a:bodyPr/>
                    <a:lstStyle/>
                    <a:p>
                      <a:pPr algn="ctr"/>
                      <a:r>
                        <a:rPr lang="en-IN" sz="1700" b="0" kern="1200" dirty="0">
                          <a:solidFill>
                            <a:schemeClr val="tx1"/>
                          </a:solidFill>
                          <a:latin typeface="Garamond" panose="02020404030301010803" pitchFamily="18" charset="0"/>
                          <a:ea typeface="+mn-ea"/>
                          <a:cs typeface="+mn-cs"/>
                        </a:rPr>
                        <a:t>14.9121</a:t>
                      </a:r>
                    </a:p>
                  </a:txBody>
                  <a:tcPr marT="37785" marB="37785"/>
                </a:tc>
                <a:extLst>
                  <a:ext uri="{0D108BD9-81ED-4DB2-BD59-A6C34878D82A}">
                    <a16:rowId xmlns:a16="http://schemas.microsoft.com/office/drawing/2014/main" val="3233411783"/>
                  </a:ext>
                </a:extLst>
              </a:tr>
              <a:tr h="327471">
                <a:tc>
                  <a:txBody>
                    <a:bodyPr/>
                    <a:lstStyle/>
                    <a:p>
                      <a:pPr algn="just"/>
                      <a:r>
                        <a:rPr lang="en-US" sz="1700" b="0" kern="1200" dirty="0">
                          <a:solidFill>
                            <a:schemeClr val="tx1"/>
                          </a:solidFill>
                          <a:latin typeface="Garamond" panose="02020404030301010803" pitchFamily="18" charset="0"/>
                          <a:ea typeface="+mn-ea"/>
                          <a:cs typeface="+mn-cs"/>
                        </a:rPr>
                        <a:t>Average PSNR for SOTS Indoor Images Dehazed with DCP with Preprocessing(Pipeline1)</a:t>
                      </a:r>
                      <a:endParaRPr lang="en-IN" sz="1700" b="0" kern="1200" dirty="0">
                        <a:solidFill>
                          <a:schemeClr val="tx1"/>
                        </a:solidFill>
                        <a:latin typeface="Garamond" panose="02020404030301010803" pitchFamily="18" charset="0"/>
                        <a:ea typeface="+mn-ea"/>
                        <a:cs typeface="+mn-cs"/>
                      </a:endParaRPr>
                    </a:p>
                  </a:txBody>
                  <a:tcPr marT="37785" marB="37785"/>
                </a:tc>
                <a:tc>
                  <a:txBody>
                    <a:bodyPr/>
                    <a:lstStyle/>
                    <a:p>
                      <a:pPr marL="0" algn="ctr" defTabSz="914400" rtl="0" eaLnBrk="1" latinLnBrk="0" hangingPunct="1"/>
                      <a:r>
                        <a:rPr lang="en-IN" sz="1700" b="1" kern="1200" dirty="0">
                          <a:solidFill>
                            <a:schemeClr val="tx1"/>
                          </a:solidFill>
                          <a:highlight>
                            <a:srgbClr val="C0C0C0"/>
                          </a:highlight>
                          <a:latin typeface="Garamond" panose="02020404030301010803" pitchFamily="18" charset="0"/>
                          <a:ea typeface="+mn-ea"/>
                          <a:cs typeface="+mn-cs"/>
                        </a:rPr>
                        <a:t>15.0886</a:t>
                      </a:r>
                    </a:p>
                  </a:txBody>
                  <a:tcPr marT="37785" marB="37785"/>
                </a:tc>
                <a:extLst>
                  <a:ext uri="{0D108BD9-81ED-4DB2-BD59-A6C34878D82A}">
                    <a16:rowId xmlns:a16="http://schemas.microsoft.com/office/drawing/2014/main" val="393905824"/>
                  </a:ext>
                </a:extLst>
              </a:tr>
              <a:tr h="35768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PSNR for SOTS Indoor Images Dehazed with DCP with both Preprocessing and Postprocessing (Pipeline2)</a:t>
                      </a:r>
                    </a:p>
                  </a:txBody>
                  <a:tcPr marT="37785" marB="37785"/>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14.8982</a:t>
                      </a:r>
                    </a:p>
                  </a:txBody>
                  <a:tcPr marT="37785" marB="37785"/>
                </a:tc>
                <a:extLst>
                  <a:ext uri="{0D108BD9-81ED-4DB2-BD59-A6C34878D82A}">
                    <a16:rowId xmlns:a16="http://schemas.microsoft.com/office/drawing/2014/main" val="3818454768"/>
                  </a:ext>
                </a:extLst>
              </a:tr>
              <a:tr h="327471">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Indoor Images Dehazed with DCP 	</a:t>
                      </a:r>
                    </a:p>
                  </a:txBody>
                  <a:tcPr marT="37785" marB="37785"/>
                </a:tc>
                <a:tc>
                  <a:txBody>
                    <a:bodyPr/>
                    <a:lstStyle/>
                    <a:p>
                      <a:pPr marL="0" algn="ctr" defTabSz="914400" rtl="0" eaLnBrk="1" latinLnBrk="0" hangingPunct="1"/>
                      <a:r>
                        <a:rPr lang="en-IN" sz="1700" b="1" kern="1200" dirty="0">
                          <a:solidFill>
                            <a:schemeClr val="tx1"/>
                          </a:solidFill>
                          <a:highlight>
                            <a:srgbClr val="C0C0C0"/>
                          </a:highlight>
                          <a:latin typeface="Garamond" panose="02020404030301010803" pitchFamily="18" charset="0"/>
                          <a:ea typeface="+mn-ea"/>
                          <a:cs typeface="+mn-cs"/>
                        </a:rPr>
                        <a:t>0.7808</a:t>
                      </a:r>
                    </a:p>
                  </a:txBody>
                  <a:tcPr marT="37785" marB="37785"/>
                </a:tc>
                <a:extLst>
                  <a:ext uri="{0D108BD9-81ED-4DB2-BD59-A6C34878D82A}">
                    <a16:rowId xmlns:a16="http://schemas.microsoft.com/office/drawing/2014/main" val="494456302"/>
                  </a:ext>
                </a:extLst>
              </a:tr>
              <a:tr h="39331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Indoor Images Dehazed with DCP with Preprocessing(Pipeline1)</a:t>
                      </a:r>
                    </a:p>
                  </a:txBody>
                  <a:tcPr marT="37785" marB="37785"/>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0.7487</a:t>
                      </a:r>
                    </a:p>
                  </a:txBody>
                  <a:tcPr marT="37785" marB="37785"/>
                </a:tc>
                <a:extLst>
                  <a:ext uri="{0D108BD9-81ED-4DB2-BD59-A6C34878D82A}">
                    <a16:rowId xmlns:a16="http://schemas.microsoft.com/office/drawing/2014/main" val="2583474986"/>
                  </a:ext>
                </a:extLst>
              </a:tr>
              <a:tr h="322993">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Indoor Images Dehazed with DCP with both Preprocessing and Postprocessing (Pipeline2)</a:t>
                      </a:r>
                    </a:p>
                  </a:txBody>
                  <a:tcPr marT="37785" marB="37785"/>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0.7091</a:t>
                      </a:r>
                    </a:p>
                  </a:txBody>
                  <a:tcPr marT="37785" marB="37785"/>
                </a:tc>
                <a:extLst>
                  <a:ext uri="{0D108BD9-81ED-4DB2-BD59-A6C34878D82A}">
                    <a16:rowId xmlns:a16="http://schemas.microsoft.com/office/drawing/2014/main" val="97528202"/>
                  </a:ext>
                </a:extLst>
              </a:tr>
            </a:tbl>
          </a:graphicData>
        </a:graphic>
      </p:graphicFrame>
      <p:sp>
        <p:nvSpPr>
          <p:cNvPr id="3" name="TextBox 2">
            <a:extLst>
              <a:ext uri="{FF2B5EF4-FFF2-40B4-BE49-F238E27FC236}">
                <a16:creationId xmlns:a16="http://schemas.microsoft.com/office/drawing/2014/main" id="{D93CBBA0-673A-4F51-9E2A-818CD8CB21DC}"/>
              </a:ext>
            </a:extLst>
          </p:cNvPr>
          <p:cNvSpPr txBox="1"/>
          <p:nvPr/>
        </p:nvSpPr>
        <p:spPr>
          <a:xfrm>
            <a:off x="87790" y="0"/>
            <a:ext cx="8128000" cy="1169551"/>
          </a:xfrm>
          <a:prstGeom prst="rect">
            <a:avLst/>
          </a:prstGeom>
          <a:noFill/>
        </p:spPr>
        <p:txBody>
          <a:bodyPr wrap="square" rtlCol="0">
            <a:spAutoFit/>
          </a:bodyPr>
          <a:lstStyle/>
          <a:p>
            <a:r>
              <a:rPr lang="en-US" sz="2400" b="1" dirty="0">
                <a:latin typeface="Garamond" panose="02020404030301010803" pitchFamily="18" charset="0"/>
              </a:rPr>
              <a:t>Evaluation Metrics – PSNR and SSIM</a:t>
            </a:r>
          </a:p>
          <a:p>
            <a:endParaRPr lang="en-US" sz="2400" b="1" dirty="0">
              <a:latin typeface="Garamond" panose="02020404030301010803" pitchFamily="18" charset="0"/>
            </a:endParaRPr>
          </a:p>
          <a:p>
            <a:r>
              <a:rPr lang="en-US" sz="2200" b="1" dirty="0">
                <a:latin typeface="Garamond" panose="02020404030301010803" pitchFamily="18" charset="0"/>
              </a:rPr>
              <a:t>For indoor images:</a:t>
            </a:r>
            <a:endParaRPr lang="en-IN" sz="2200" b="1" dirty="0">
              <a:latin typeface="Garamond" panose="02020404030301010803" pitchFamily="18" charset="0"/>
            </a:endParaRPr>
          </a:p>
        </p:txBody>
      </p:sp>
      <p:graphicFrame>
        <p:nvGraphicFramePr>
          <p:cNvPr id="6" name="Table 5">
            <a:extLst>
              <a:ext uri="{FF2B5EF4-FFF2-40B4-BE49-F238E27FC236}">
                <a16:creationId xmlns:a16="http://schemas.microsoft.com/office/drawing/2014/main" id="{45C9604E-9719-46B8-912D-6DBEDF609524}"/>
              </a:ext>
            </a:extLst>
          </p:cNvPr>
          <p:cNvGraphicFramePr>
            <a:graphicFrameLocks noGrp="1"/>
          </p:cNvGraphicFramePr>
          <p:nvPr>
            <p:extLst>
              <p:ext uri="{D42A27DB-BD31-4B8C-83A1-F6EECF244321}">
                <p14:modId xmlns:p14="http://schemas.microsoft.com/office/powerpoint/2010/main" val="822715838"/>
              </p:ext>
            </p:extLst>
          </p:nvPr>
        </p:nvGraphicFramePr>
        <p:xfrm>
          <a:off x="87791" y="3997858"/>
          <a:ext cx="11826042" cy="2715490"/>
        </p:xfrm>
        <a:graphic>
          <a:graphicData uri="http://schemas.openxmlformats.org/drawingml/2006/table">
            <a:tbl>
              <a:tblPr firstRow="1" bandRow="1">
                <a:tableStyleId>{8A107856-5554-42FB-B03E-39F5DBC370BA}</a:tableStyleId>
              </a:tblPr>
              <a:tblGrid>
                <a:gridCol w="10112654">
                  <a:extLst>
                    <a:ext uri="{9D8B030D-6E8A-4147-A177-3AD203B41FA5}">
                      <a16:colId xmlns:a16="http://schemas.microsoft.com/office/drawing/2014/main" val="2563565121"/>
                    </a:ext>
                  </a:extLst>
                </a:gridCol>
                <a:gridCol w="1713388">
                  <a:extLst>
                    <a:ext uri="{9D8B030D-6E8A-4147-A177-3AD203B41FA5}">
                      <a16:colId xmlns:a16="http://schemas.microsoft.com/office/drawing/2014/main" val="2088054941"/>
                    </a:ext>
                  </a:extLst>
                </a:gridCol>
              </a:tblGrid>
              <a:tr h="360218">
                <a:tc>
                  <a:txBody>
                    <a:bodyPr/>
                    <a:lstStyle/>
                    <a:p>
                      <a:pPr algn="just"/>
                      <a:r>
                        <a:rPr lang="en-US" sz="1700" b="0" kern="1200" dirty="0">
                          <a:solidFill>
                            <a:schemeClr val="tx1"/>
                          </a:solidFill>
                          <a:latin typeface="Garamond" panose="02020404030301010803" pitchFamily="18" charset="0"/>
                          <a:ea typeface="+mn-ea"/>
                          <a:cs typeface="+mn-cs"/>
                        </a:rPr>
                        <a:t>Average PSNR for SOTS Outdoor Images Dehazed with DCP</a:t>
                      </a:r>
                      <a:endParaRPr lang="en-IN" sz="1700" b="0" kern="1200" dirty="0">
                        <a:solidFill>
                          <a:schemeClr val="tx1"/>
                        </a:solidFill>
                        <a:latin typeface="Garamond" panose="02020404030301010803" pitchFamily="18" charset="0"/>
                        <a:ea typeface="+mn-ea"/>
                        <a:cs typeface="+mn-cs"/>
                      </a:endParaRPr>
                    </a:p>
                  </a:txBody>
                  <a:tcPr marT="41564" marB="41564"/>
                </a:tc>
                <a:tc>
                  <a:txBody>
                    <a:bodyPr/>
                    <a:lstStyle/>
                    <a:p>
                      <a:pPr marL="0" algn="ctr" defTabSz="914400" rtl="0" eaLnBrk="1" latinLnBrk="0" hangingPunct="1"/>
                      <a:r>
                        <a:rPr lang="en-IN" sz="1700" b="1" kern="1200" dirty="0">
                          <a:solidFill>
                            <a:schemeClr val="tx1"/>
                          </a:solidFill>
                          <a:highlight>
                            <a:srgbClr val="C0C0C0"/>
                          </a:highlight>
                          <a:latin typeface="Garamond" panose="02020404030301010803" pitchFamily="18" charset="0"/>
                          <a:ea typeface="+mn-ea"/>
                          <a:cs typeface="+mn-cs"/>
                        </a:rPr>
                        <a:t>21.9988</a:t>
                      </a:r>
                    </a:p>
                  </a:txBody>
                  <a:tcPr marT="41564" marB="41564"/>
                </a:tc>
                <a:extLst>
                  <a:ext uri="{0D108BD9-81ED-4DB2-BD59-A6C34878D82A}">
                    <a16:rowId xmlns:a16="http://schemas.microsoft.com/office/drawing/2014/main" val="3269077441"/>
                  </a:ext>
                </a:extLst>
              </a:tr>
              <a:tr h="360218">
                <a:tc>
                  <a:txBody>
                    <a:bodyPr/>
                    <a:lstStyle/>
                    <a:p>
                      <a:pPr algn="just"/>
                      <a:r>
                        <a:rPr lang="en-US" sz="1700" b="0" kern="1200" dirty="0">
                          <a:solidFill>
                            <a:schemeClr val="tx1"/>
                          </a:solidFill>
                          <a:latin typeface="Garamond" panose="02020404030301010803" pitchFamily="18" charset="0"/>
                          <a:ea typeface="+mn-ea"/>
                          <a:cs typeface="+mn-cs"/>
                        </a:rPr>
                        <a:t>Average PSNR for SOTS Outdoor Images Dehazed with DCP with Preprocessing (Pipeline1)</a:t>
                      </a:r>
                      <a:endParaRPr lang="en-IN" sz="1700" b="0" kern="1200" dirty="0">
                        <a:solidFill>
                          <a:schemeClr val="tx1"/>
                        </a:solidFill>
                        <a:latin typeface="Garamond" panose="02020404030301010803" pitchFamily="18" charset="0"/>
                        <a:ea typeface="+mn-ea"/>
                        <a:cs typeface="+mn-cs"/>
                      </a:endParaRPr>
                    </a:p>
                  </a:txBody>
                  <a:tcPr marT="41564" marB="41564"/>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18.5586</a:t>
                      </a:r>
                    </a:p>
                  </a:txBody>
                  <a:tcPr marT="41564" marB="41564"/>
                </a:tc>
                <a:extLst>
                  <a:ext uri="{0D108BD9-81ED-4DB2-BD59-A6C34878D82A}">
                    <a16:rowId xmlns:a16="http://schemas.microsoft.com/office/drawing/2014/main" val="3260891172"/>
                  </a:ext>
                </a:extLst>
              </a:tr>
              <a:tr h="63730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PSNR for SOTS Outdoor Images Dehazed with DCP with both Preprocessing and Postprocessing (Pipeline2) </a:t>
                      </a:r>
                    </a:p>
                  </a:txBody>
                  <a:tcPr marT="41564" marB="41564"/>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18.0762</a:t>
                      </a:r>
                    </a:p>
                  </a:txBody>
                  <a:tcPr marT="41564" marB="41564"/>
                </a:tc>
                <a:extLst>
                  <a:ext uri="{0D108BD9-81ED-4DB2-BD59-A6C34878D82A}">
                    <a16:rowId xmlns:a16="http://schemas.microsoft.com/office/drawing/2014/main" val="4141197756"/>
                  </a:ext>
                </a:extLst>
              </a:tr>
              <a:tr h="36021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Outdoor Images Dehazed with DCP 	</a:t>
                      </a:r>
                    </a:p>
                  </a:txBody>
                  <a:tcPr marT="41564" marB="41564"/>
                </a:tc>
                <a:tc>
                  <a:txBody>
                    <a:bodyPr/>
                    <a:lstStyle/>
                    <a:p>
                      <a:pPr marL="0" algn="ctr" defTabSz="914400" rtl="0" eaLnBrk="1" latinLnBrk="0" hangingPunct="1"/>
                      <a:r>
                        <a:rPr lang="en-IN" sz="1700" b="1" kern="1200" dirty="0">
                          <a:solidFill>
                            <a:schemeClr val="tx1"/>
                          </a:solidFill>
                          <a:highlight>
                            <a:srgbClr val="C0C0C0"/>
                          </a:highlight>
                          <a:latin typeface="Garamond" panose="02020404030301010803" pitchFamily="18" charset="0"/>
                          <a:ea typeface="+mn-ea"/>
                          <a:cs typeface="+mn-cs"/>
                        </a:rPr>
                        <a:t>0.9086</a:t>
                      </a:r>
                    </a:p>
                  </a:txBody>
                  <a:tcPr marT="41564" marB="41564"/>
                </a:tc>
                <a:extLst>
                  <a:ext uri="{0D108BD9-81ED-4DB2-BD59-A6C34878D82A}">
                    <a16:rowId xmlns:a16="http://schemas.microsoft.com/office/drawing/2014/main" val="4098748714"/>
                  </a:ext>
                </a:extLst>
              </a:tr>
              <a:tr h="36021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Outdoor Images Dehazed with DCP with Preprocessing (Pipeline1) </a:t>
                      </a:r>
                    </a:p>
                  </a:txBody>
                  <a:tcPr marT="41564" marB="41564"/>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0.8236</a:t>
                      </a:r>
                    </a:p>
                  </a:txBody>
                  <a:tcPr marT="41564" marB="41564"/>
                </a:tc>
                <a:extLst>
                  <a:ext uri="{0D108BD9-81ED-4DB2-BD59-A6C34878D82A}">
                    <a16:rowId xmlns:a16="http://schemas.microsoft.com/office/drawing/2014/main" val="1249473856"/>
                  </a:ext>
                </a:extLst>
              </a:tr>
              <a:tr h="63730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tx1"/>
                          </a:solidFill>
                          <a:latin typeface="Garamond" panose="02020404030301010803" pitchFamily="18" charset="0"/>
                          <a:ea typeface="+mn-ea"/>
                          <a:cs typeface="+mn-cs"/>
                        </a:rPr>
                        <a:t>Average SSIM for SOTS Outdoor Images Dehazed with DCP with both Preprocessing and Postprocessing (Pipeline2) 	</a:t>
                      </a:r>
                    </a:p>
                  </a:txBody>
                  <a:tcPr marT="41564" marB="41564"/>
                </a:tc>
                <a:tc>
                  <a:txBody>
                    <a:bodyPr/>
                    <a:lstStyle/>
                    <a:p>
                      <a:pPr marL="0" algn="ctr" defTabSz="914400" rtl="0" eaLnBrk="1" latinLnBrk="0" hangingPunct="1"/>
                      <a:r>
                        <a:rPr lang="en-IN" sz="1700" b="0" kern="1200" dirty="0">
                          <a:solidFill>
                            <a:schemeClr val="tx1"/>
                          </a:solidFill>
                          <a:latin typeface="Garamond" panose="02020404030301010803" pitchFamily="18" charset="0"/>
                          <a:ea typeface="+mn-ea"/>
                          <a:cs typeface="+mn-cs"/>
                        </a:rPr>
                        <a:t>0.7580</a:t>
                      </a:r>
                    </a:p>
                  </a:txBody>
                  <a:tcPr marT="41564" marB="41564"/>
                </a:tc>
                <a:extLst>
                  <a:ext uri="{0D108BD9-81ED-4DB2-BD59-A6C34878D82A}">
                    <a16:rowId xmlns:a16="http://schemas.microsoft.com/office/drawing/2014/main" val="3874777675"/>
                  </a:ext>
                </a:extLst>
              </a:tr>
            </a:tbl>
          </a:graphicData>
        </a:graphic>
      </p:graphicFrame>
      <p:sp>
        <p:nvSpPr>
          <p:cNvPr id="7" name="TextBox 6">
            <a:extLst>
              <a:ext uri="{FF2B5EF4-FFF2-40B4-BE49-F238E27FC236}">
                <a16:creationId xmlns:a16="http://schemas.microsoft.com/office/drawing/2014/main" id="{540EBBCE-2E25-4FAB-9492-DDF26E35F25A}"/>
              </a:ext>
            </a:extLst>
          </p:cNvPr>
          <p:cNvSpPr txBox="1"/>
          <p:nvPr/>
        </p:nvSpPr>
        <p:spPr>
          <a:xfrm>
            <a:off x="87790" y="3566971"/>
            <a:ext cx="4060548" cy="430887"/>
          </a:xfrm>
          <a:prstGeom prst="rect">
            <a:avLst/>
          </a:prstGeom>
          <a:noFill/>
        </p:spPr>
        <p:txBody>
          <a:bodyPr wrap="square" rtlCol="0">
            <a:spAutoFit/>
          </a:bodyPr>
          <a:lstStyle/>
          <a:p>
            <a:r>
              <a:rPr lang="en-US" sz="2200" b="1" dirty="0">
                <a:latin typeface="Garamond" panose="02020404030301010803" pitchFamily="18" charset="0"/>
              </a:rPr>
              <a:t>For outdoor images</a:t>
            </a:r>
            <a:r>
              <a:rPr lang="en-US" sz="2200" dirty="0">
                <a:latin typeface="Garamond" panose="02020404030301010803" pitchFamily="18" charset="0"/>
              </a:rPr>
              <a:t>:</a:t>
            </a:r>
            <a:endParaRPr lang="en-IN" sz="2200" dirty="0">
              <a:latin typeface="Garamond" panose="02020404030301010803" pitchFamily="18" charset="0"/>
            </a:endParaRPr>
          </a:p>
        </p:txBody>
      </p:sp>
    </p:spTree>
    <p:extLst>
      <p:ext uri="{BB962C8B-B14F-4D97-AF65-F5344CB8AC3E}">
        <p14:creationId xmlns:p14="http://schemas.microsoft.com/office/powerpoint/2010/main" val="32083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4845</TotalTime>
  <Words>2362</Words>
  <Application>Microsoft Office PowerPoint</Application>
  <PresentationFormat>Widescreen</PresentationFormat>
  <Paragraphs>248</Paragraphs>
  <Slides>29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Courier New</vt:lpstr>
      <vt:lpstr>Garamond</vt:lpstr>
      <vt:lpstr>Wingdings</vt:lpstr>
      <vt:lpstr>Educational subjects 16x9</vt:lpstr>
      <vt:lpstr>Computer Vision  Course Project: Efface the haze</vt:lpstr>
      <vt:lpstr>Presentation Sub-sections</vt:lpstr>
      <vt:lpstr>Introduction</vt:lpstr>
      <vt:lpstr>Implementation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Limitations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Involution: Inverting the Inherence of Convolution for Visual Recognition</dc:title>
  <dc:creator>Nikki Dhulipalla</dc:creator>
  <cp:lastModifiedBy>Sasikanth Kotti</cp:lastModifiedBy>
  <cp:revision>256</cp:revision>
  <dcterms:created xsi:type="dcterms:W3CDTF">2021-05-14T11:48:37Z</dcterms:created>
  <dcterms:modified xsi:type="dcterms:W3CDTF">2021-07-07T08:30:10Z</dcterms:modified>
</cp:coreProperties>
</file>